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23"/>
  </p:notesMasterIdLst>
  <p:sldIdLst>
    <p:sldId id="260" r:id="rId5"/>
    <p:sldId id="563" r:id="rId6"/>
    <p:sldId id="564" r:id="rId7"/>
    <p:sldId id="625" r:id="rId8"/>
    <p:sldId id="626" r:id="rId9"/>
    <p:sldId id="627" r:id="rId10"/>
    <p:sldId id="628" r:id="rId11"/>
    <p:sldId id="629" r:id="rId12"/>
    <p:sldId id="630" r:id="rId13"/>
    <p:sldId id="631" r:id="rId14"/>
    <p:sldId id="632" r:id="rId15"/>
    <p:sldId id="633" r:id="rId16"/>
    <p:sldId id="634" r:id="rId17"/>
    <p:sldId id="635" r:id="rId18"/>
    <p:sldId id="620" r:id="rId19"/>
    <p:sldId id="636" r:id="rId20"/>
    <p:sldId id="637" r:id="rId21"/>
    <p:sldId id="624" r:id="rId22"/>
  </p:sldIdLst>
  <p:sldSz cx="12192000" cy="6858000"/>
  <p:notesSz cx="6858000" cy="9144000"/>
  <p:embeddedFontLst>
    <p:embeddedFont>
      <p:font typeface="Cambria Math" panose="02040503050406030204" pitchFamily="18" charset="0"/>
      <p:regular r:id="rId24"/>
    </p:embeddedFont>
    <p:embeddedFont>
      <p:font typeface="Stag Book" panose="02000503060000020004" charset="0"/>
      <p:regular r:id="rId25"/>
      <p:italic r:id="rId26"/>
    </p:embeddedFont>
    <p:embeddedFont>
      <p:font typeface="Montserrat" panose="020B0604020202020204" charset="0"/>
      <p:regular r:id="rId27"/>
      <p:bold r:id="rId28"/>
      <p:italic r:id="rId29"/>
      <p:bold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Source Sans Pro" panose="020B0604020202020204" charset="0"/>
      <p:regular r:id="rId35"/>
      <p:bold r:id="rId36"/>
      <p:italic r:id="rId37"/>
      <p:boldItalic r:id="rId38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68F80-7D7B-4332-8A34-27E25E5ADEDF}" v="162" dt="2021-05-31T22:00:54.409"/>
    <p1510:client id="{B7DFFAD3-7D6E-48D4-9AB2-3DDB625B36D8}" v="2" dt="2021-05-31T22:26:43.093"/>
    <p1510:client id="{C2B50EEA-BAD8-44DE-A2B6-B919F7A948D0}" v="24" dt="2021-06-05T02:43:01.006"/>
    <p1510:client id="{D03FB84D-AF2A-461A-B46F-DD7B3F5826B6}" v="22" dt="2021-05-26T13:43:05.141"/>
    <p1510:client id="{E1BD9046-ADBE-4791-90D3-255924FFE5AD}" v="2" dt="2021-05-31T22:24:23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70" d="100"/>
          <a:sy n="70" d="100"/>
        </p:scale>
        <p:origin x="774" y="60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viewProps" Target="viewProps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19/07/2021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>
            <a:spLocks noGrp="1"/>
          </p:cNvSpPr>
          <p:nvPr>
            <p:ph type="title" hasCustomPrompt="1"/>
          </p:nvPr>
        </p:nvSpPr>
        <p:spPr>
          <a:xfrm>
            <a:off x="739140" y="671512"/>
            <a:ext cx="10728841" cy="38195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500">
                <a:solidFill>
                  <a:srgbClr val="8200FF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dirty="0"/>
              <a:t>Título</a:t>
            </a:r>
            <a:endParaRPr lang="es-PE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739140" y="1356361"/>
            <a:ext cx="10728960" cy="45986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Muller Regular" pitchFamily="50" charset="0"/>
              </a:defRPr>
            </a:lvl1pPr>
            <a:lvl2pPr>
              <a:defRPr>
                <a:latin typeface="Muller Regular" pitchFamily="50" charset="0"/>
              </a:defRPr>
            </a:lvl2pPr>
            <a:lvl3pPr>
              <a:defRPr>
                <a:latin typeface="Muller Regular" pitchFamily="50" charset="0"/>
              </a:defRPr>
            </a:lvl3pPr>
            <a:lvl4pPr>
              <a:defRPr>
                <a:latin typeface="Muller Regular" pitchFamily="50" charset="0"/>
              </a:defRPr>
            </a:lvl4pPr>
            <a:lvl5pPr>
              <a:defRPr>
                <a:latin typeface="Muller Regular" pitchFamily="50" charset="0"/>
              </a:defRPr>
            </a:lvl5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 dirty="0"/>
          </a:p>
        </p:txBody>
      </p:sp>
      <p:sp>
        <p:nvSpPr>
          <p:cNvPr id="15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39140" y="6215064"/>
            <a:ext cx="9925050" cy="506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rgbClr val="8200FF"/>
                </a:solidFill>
                <a:latin typeface="Muller Light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Notas</a:t>
            </a:r>
          </a:p>
          <a:p>
            <a:pPr lvl="0"/>
            <a:r>
              <a:rPr lang="es-ES" dirty="0"/>
              <a:t>Links</a:t>
            </a:r>
          </a:p>
          <a:p>
            <a:pPr lvl="0"/>
            <a:r>
              <a:rPr lang="es-ES" dirty="0"/>
              <a:t>Fuentes</a:t>
            </a:r>
          </a:p>
        </p:txBody>
      </p:sp>
    </p:spTree>
    <p:extLst>
      <p:ext uri="{BB962C8B-B14F-4D97-AF65-F5344CB8AC3E}">
        <p14:creationId xmlns:p14="http://schemas.microsoft.com/office/powerpoint/2010/main" val="32168624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contenido 2"/>
          <p:cNvSpPr>
            <a:spLocks noGrp="1"/>
          </p:cNvSpPr>
          <p:nvPr>
            <p:ph idx="1"/>
          </p:nvPr>
        </p:nvSpPr>
        <p:spPr>
          <a:xfrm>
            <a:off x="739140" y="2055170"/>
            <a:ext cx="5017770" cy="38998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Muller Regular" pitchFamily="50" charset="0"/>
              </a:defRPr>
            </a:lvl1pPr>
            <a:lvl2pPr>
              <a:defRPr>
                <a:latin typeface="Muller Regular" pitchFamily="50" charset="0"/>
              </a:defRPr>
            </a:lvl2pPr>
            <a:lvl3pPr>
              <a:defRPr>
                <a:latin typeface="Muller Regular" pitchFamily="50" charset="0"/>
              </a:defRPr>
            </a:lvl3pPr>
            <a:lvl4pPr>
              <a:defRPr>
                <a:latin typeface="Muller Regular" pitchFamily="50" charset="0"/>
              </a:defRPr>
            </a:lvl4pPr>
            <a:lvl5pPr>
              <a:defRPr>
                <a:latin typeface="Muller Regular" pitchFamily="50" charset="0"/>
              </a:defRPr>
            </a:lvl5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 dirty="0"/>
          </a:p>
        </p:txBody>
      </p:sp>
      <p:sp>
        <p:nvSpPr>
          <p:cNvPr id="14" name="Marcador de contenido 2"/>
          <p:cNvSpPr>
            <a:spLocks noGrp="1"/>
          </p:cNvSpPr>
          <p:nvPr>
            <p:ph idx="14"/>
          </p:nvPr>
        </p:nvSpPr>
        <p:spPr>
          <a:xfrm>
            <a:off x="6450211" y="2073905"/>
            <a:ext cx="5017770" cy="38998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Muller Regular" pitchFamily="50" charset="0"/>
              </a:defRPr>
            </a:lvl1pPr>
            <a:lvl2pPr>
              <a:defRPr>
                <a:latin typeface="Muller Regular" pitchFamily="50" charset="0"/>
              </a:defRPr>
            </a:lvl2pPr>
            <a:lvl3pPr>
              <a:defRPr>
                <a:latin typeface="Muller Regular" pitchFamily="50" charset="0"/>
              </a:defRPr>
            </a:lvl3pPr>
            <a:lvl4pPr>
              <a:defRPr>
                <a:latin typeface="Muller Regular" pitchFamily="50" charset="0"/>
              </a:defRPr>
            </a:lvl4pPr>
            <a:lvl5pPr>
              <a:defRPr>
                <a:latin typeface="Muller Regular" pitchFamily="50" charset="0"/>
              </a:defRPr>
            </a:lvl5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 dirty="0"/>
          </a:p>
        </p:txBody>
      </p:sp>
      <p:sp>
        <p:nvSpPr>
          <p:cNvPr id="33" name="Marcador de texto 2"/>
          <p:cNvSpPr>
            <a:spLocks noGrp="1"/>
          </p:cNvSpPr>
          <p:nvPr>
            <p:ph type="body" idx="16"/>
          </p:nvPr>
        </p:nvSpPr>
        <p:spPr>
          <a:xfrm>
            <a:off x="739141" y="1287619"/>
            <a:ext cx="5017770" cy="54403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0">
                <a:solidFill>
                  <a:srgbClr val="8200FF"/>
                </a:solidFill>
                <a:latin typeface="Muller Regular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4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50211" y="1287619"/>
            <a:ext cx="5017770" cy="54403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0">
                <a:solidFill>
                  <a:srgbClr val="8200FF"/>
                </a:solidFill>
                <a:latin typeface="Muller Regular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5" name="Título 1"/>
          <p:cNvSpPr>
            <a:spLocks noGrp="1"/>
          </p:cNvSpPr>
          <p:nvPr>
            <p:ph type="title" hasCustomPrompt="1"/>
          </p:nvPr>
        </p:nvSpPr>
        <p:spPr>
          <a:xfrm>
            <a:off x="739140" y="671512"/>
            <a:ext cx="10728841" cy="38195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500">
                <a:solidFill>
                  <a:srgbClr val="8200FF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dirty="0"/>
              <a:t>Título</a:t>
            </a:r>
            <a:endParaRPr lang="es-PE" dirty="0"/>
          </a:p>
        </p:txBody>
      </p:sp>
      <p:sp>
        <p:nvSpPr>
          <p:cNvPr id="36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39140" y="6215064"/>
            <a:ext cx="9925050" cy="506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rgbClr val="8200FF"/>
                </a:solidFill>
                <a:latin typeface="Muller Light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Notas</a:t>
            </a:r>
          </a:p>
          <a:p>
            <a:pPr lvl="0"/>
            <a:r>
              <a:rPr lang="es-ES" dirty="0"/>
              <a:t>Links</a:t>
            </a:r>
          </a:p>
          <a:p>
            <a:pPr lvl="0"/>
            <a:r>
              <a:rPr lang="es-ES" dirty="0"/>
              <a:t>Fuentes</a:t>
            </a:r>
          </a:p>
        </p:txBody>
      </p:sp>
    </p:spTree>
    <p:extLst>
      <p:ext uri="{BB962C8B-B14F-4D97-AF65-F5344CB8AC3E}">
        <p14:creationId xmlns:p14="http://schemas.microsoft.com/office/powerpoint/2010/main" val="899953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50" r:id="rId18"/>
    <p:sldLayoutId id="2147483751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3.bp.blogspot.com/-IYhZGh0V9AQ/UQjsideAGlI/AAAAAAAAAac/AJ4vyHHY_tI/s1600/division+de+fracciones.jpg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files.liveworksheets.com/def_files/2020/7/4/704235951497193/704235951497193002.jpg" TargetMode="Externa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opcionesejemplo.blogspot.com/2019/03/ejemplos-de-numeros-racionales-que-no.html" TargetMode="Externa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spaciovirtualenmovimiento.blogspot.com/2020/04/fracciones-equivalentes-quinto.htm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2296680"/>
            <a:ext cx="4609454" cy="2264641"/>
          </a:xfrm>
        </p:spPr>
        <p:txBody>
          <a:bodyPr/>
          <a:lstStyle/>
          <a:p>
            <a:r>
              <a:rPr lang="es-ES" dirty="0" smtClean="0"/>
              <a:t>Matemática aplicada al uso de Tecnologías</a:t>
            </a:r>
            <a:endParaRPr lang="es-PE" dirty="0"/>
          </a:p>
          <a:p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623560"/>
            <a:ext cx="4609454" cy="102662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 </a:t>
            </a:r>
            <a:r>
              <a:rPr lang="es-ES" sz="1200" b="1" dirty="0" smtClean="0">
                <a:solidFill>
                  <a:schemeClr val="bg1"/>
                </a:solidFill>
                <a:latin typeface="Stag Book"/>
                <a:cs typeface="Arial"/>
              </a:rPr>
              <a:t>4: Números Racionales</a:t>
            </a:r>
            <a:endParaRPr lang="es-ES" sz="1200" dirty="0">
              <a:solidFill>
                <a:schemeClr val="bg1"/>
              </a:solidFill>
              <a:latin typeface="Stag Book"/>
              <a:cs typeface="Arial"/>
            </a:endParaRPr>
          </a:p>
          <a:p>
            <a:pPr marL="0" indent="0">
              <a:buNone/>
            </a:pPr>
            <a:r>
              <a:rPr lang="en-US" sz="1200" b="1" dirty="0" err="1">
                <a:solidFill>
                  <a:schemeClr val="bg1"/>
                </a:solidFill>
                <a:latin typeface="Stag Book"/>
                <a:cs typeface="Arial"/>
              </a:rPr>
              <a:t>Escuela</a:t>
            </a: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n-US" sz="1200" b="1" dirty="0" smtClean="0">
                <a:solidFill>
                  <a:schemeClr val="bg1"/>
                </a:solidFill>
                <a:latin typeface="Stag Book"/>
                <a:cs typeface="Arial"/>
              </a:rPr>
              <a:t>de</a:t>
            </a: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n-US" sz="1200" b="1" dirty="0" smtClean="0">
                <a:solidFill>
                  <a:schemeClr val="bg1"/>
                </a:solidFill>
                <a:latin typeface="Stag Book"/>
                <a:cs typeface="Arial"/>
              </a:rPr>
              <a:t>Tecnología</a:t>
            </a:r>
            <a:endParaRPr lang="es-PE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15"/>
          <p:cNvSpPr>
            <a:spLocks noGrp="1"/>
          </p:cNvSpPr>
          <p:nvPr>
            <p:ph type="body" idx="16"/>
          </p:nvPr>
        </p:nvSpPr>
        <p:spPr>
          <a:xfrm>
            <a:off x="739140" y="1287619"/>
            <a:ext cx="8574981" cy="544038"/>
          </a:xfrm>
        </p:spPr>
        <p:txBody>
          <a:bodyPr/>
          <a:lstStyle/>
          <a:p>
            <a:r>
              <a:rPr lang="es-PE" sz="2800" b="1" dirty="0"/>
              <a:t>Adición y sustracción de fracciones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Aprendemos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Marcador de contenido 16"/>
              <p:cNvSpPr>
                <a:spLocks noGrp="1"/>
              </p:cNvSpPr>
              <p:nvPr>
                <p:ph idx="1"/>
              </p:nvPr>
            </p:nvSpPr>
            <p:spPr>
              <a:xfrm>
                <a:off x="753080" y="1945957"/>
                <a:ext cx="8561041" cy="2339162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s-PE" sz="1800" b="1" dirty="0">
                    <a:latin typeface="Arial" panose="020B0604020202020204" pitchFamily="34" charset="0"/>
                  </a:rPr>
                  <a:t>Fracciones con el mismo denominador</a:t>
                </a:r>
              </a:p>
              <a:p>
                <a:r>
                  <a:rPr lang="es-PE" sz="1800" dirty="0">
                    <a:latin typeface="Arial" panose="020B0604020202020204" pitchFamily="34" charset="0"/>
                  </a:rPr>
                  <a:t>Si dos fracciones tiene el mismo denominador, entonces se suman los numeradores y se deja el mismo denominador. </a:t>
                </a:r>
                <a:endParaRPr lang="es-PE" sz="1800" dirty="0">
                  <a:solidFill>
                    <a:srgbClr val="FF0000"/>
                  </a:solidFill>
                  <a:latin typeface="Arial" panose="020B0604020202020204" pitchFamily="34" charset="0"/>
                </a:endParaRPr>
              </a:p>
              <a:p>
                <a:r>
                  <a:rPr lang="es-PE" sz="1800" b="1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Ejemplo: </a:t>
                </a:r>
                <a:endParaRPr lang="es-PE" sz="1800" b="1" dirty="0">
                  <a:latin typeface="Arial" panose="020B0604020202020204" pitchFamily="34" charset="0"/>
                </a:endParaRPr>
              </a:p>
              <a:p>
                <a:r>
                  <a:rPr lang="es-PE" sz="1800" dirty="0">
                    <a:latin typeface="Arial" panose="020B0604020202020204" pitchFamily="34" charset="0"/>
                  </a:rPr>
                  <a:t>De una pizza Elsa comió un octavo y Miguel los tres octavos. ¿Cuanta pizza comieron entre los dos?</a:t>
                </a:r>
              </a:p>
              <a:p>
                <a:r>
                  <a:rPr lang="es-PE" sz="1800" b="1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Solución:  </a:t>
                </a:r>
                <a:endParaRPr lang="es-PE" sz="1800" b="1" dirty="0">
                  <a:latin typeface="Arial" panose="020B0604020202020204" pitchFamily="34" charset="0"/>
                </a:endParaRPr>
              </a:p>
              <a:p>
                <a:r>
                  <a:rPr lang="es-PE" sz="1800" dirty="0">
                    <a:latin typeface="Arial" panose="020B0604020202020204" pitchFamily="34" charset="0"/>
                  </a:rPr>
                  <a:t>Sumamos lo que comió cada uno 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PE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  <m:r>
                      <a:rPr lang="es-E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  <m:r>
                      <a:rPr lang="es-E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  <m:r>
                      <a:rPr lang="es-E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s-PE" sz="1800" dirty="0">
                  <a:latin typeface="Arial" panose="020B0604020202020204" pitchFamily="34" charset="0"/>
                </a:endParaRPr>
              </a:p>
              <a:p>
                <a:r>
                  <a:rPr lang="es-PE" sz="1800" dirty="0">
                    <a:latin typeface="Arial" panose="020B0604020202020204" pitchFamily="34" charset="0"/>
                  </a:rPr>
                  <a:t>Entre los dos comieron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ES" sz="18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s-ES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PE" sz="1800" dirty="0">
                    <a:latin typeface="Arial" panose="020B0604020202020204" pitchFamily="34" charset="0"/>
                  </a:rPr>
                  <a:t>de la pizza.</a:t>
                </a:r>
              </a:p>
              <a:p>
                <a:endParaRPr lang="es-ES" sz="1800" b="1" dirty="0">
                  <a:latin typeface="Arial" panose="020B0604020202020204" pitchFamily="34" charset="0"/>
                </a:endParaRPr>
              </a:p>
              <a:p>
                <a:endParaRPr lang="es-ES" sz="1800" dirty="0">
                  <a:latin typeface="Arial" panose="020B0604020202020204" pitchFamily="34" charset="0"/>
                </a:endParaRPr>
              </a:p>
              <a:p>
                <a:endParaRPr lang="es-ES" sz="1800" dirty="0">
                  <a:latin typeface="Arial" panose="020B0604020202020204" pitchFamily="34" charset="0"/>
                </a:endParaRPr>
              </a:p>
              <a:p>
                <a:endParaRPr lang="es-PE" sz="1800" dirty="0">
                  <a:latin typeface="Arial" panose="020B0604020202020204" pitchFamily="34" charset="0"/>
                </a:endParaRPr>
              </a:p>
              <a:p>
                <a:r>
                  <a:rPr lang="es-PE" sz="1800" dirty="0">
                    <a:solidFill>
                      <a:schemeClr val="bg1"/>
                    </a:solidFill>
                    <a:latin typeface="Arial" panose="020B0604020202020204" pitchFamily="34" charset="0"/>
                  </a:rPr>
                  <a:t>Imagen tomada de:</a:t>
                </a:r>
              </a:p>
              <a:p>
                <a:endParaRPr lang="es-PE" sz="1800" dirty="0">
                  <a:latin typeface="Arial" panose="020B0604020202020204" pitchFamily="34" charset="0"/>
                </a:endParaRPr>
              </a:p>
              <a:p>
                <a:endParaRPr lang="es-PE" sz="1800" b="1" dirty="0"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7" name="Marcador de contenido 1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3080" y="1945957"/>
                <a:ext cx="8561041" cy="2339162"/>
              </a:xfrm>
              <a:blipFill>
                <a:blip r:embed="rId2"/>
                <a:stretch>
                  <a:fillRect l="-641" t="-2344" b="-124219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" name="Picture 6" descr="http://www.melodijolola.com/media/files/pizza_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3543" y="4100494"/>
            <a:ext cx="2867159" cy="1943599"/>
          </a:xfrm>
          <a:prstGeom prst="rect">
            <a:avLst/>
          </a:prstGeom>
          <a:noFill/>
          <a:ln>
            <a:solidFill>
              <a:srgbClr val="82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957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15"/>
          <p:cNvSpPr>
            <a:spLocks noGrp="1"/>
          </p:cNvSpPr>
          <p:nvPr>
            <p:ph type="body" idx="16"/>
          </p:nvPr>
        </p:nvSpPr>
        <p:spPr>
          <a:xfrm>
            <a:off x="739140" y="1287619"/>
            <a:ext cx="8574981" cy="544038"/>
          </a:xfrm>
        </p:spPr>
        <p:txBody>
          <a:bodyPr/>
          <a:lstStyle/>
          <a:p>
            <a:r>
              <a:rPr lang="es-PE" sz="2800" b="1" dirty="0"/>
              <a:t>Adición y sustracción de fracciones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Aprendemos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Marcador de contenido 16"/>
              <p:cNvSpPr>
                <a:spLocks noGrp="1"/>
              </p:cNvSpPr>
              <p:nvPr>
                <p:ph idx="1"/>
              </p:nvPr>
            </p:nvSpPr>
            <p:spPr>
              <a:xfrm>
                <a:off x="753080" y="1818957"/>
                <a:ext cx="10714901" cy="2041252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es-PE" b="1" dirty="0">
                    <a:latin typeface="Arial" panose="020B0604020202020204" pitchFamily="34" charset="0"/>
                  </a:rPr>
                  <a:t>Fracciones</a:t>
                </a:r>
                <a:r>
                  <a:rPr lang="es-PE" sz="2400" b="1" dirty="0">
                    <a:latin typeface="Arial" panose="020B0604020202020204" pitchFamily="34" charset="0"/>
                  </a:rPr>
                  <a:t> </a:t>
                </a:r>
                <a:r>
                  <a:rPr lang="es-PE" b="1" dirty="0">
                    <a:latin typeface="Arial" panose="020B0604020202020204" pitchFamily="34" charset="0"/>
                  </a:rPr>
                  <a:t>con diferente denominador </a:t>
                </a:r>
                <a:endParaRPr lang="es-PE" sz="2400" b="1" dirty="0">
                  <a:latin typeface="Arial" panose="020B0604020202020204" pitchFamily="34" charset="0"/>
                </a:endParaRPr>
              </a:p>
              <a:p>
                <a:r>
                  <a:rPr lang="es-PE" sz="2400" dirty="0">
                    <a:latin typeface="Arial" panose="020B0604020202020204" pitchFamily="34" charset="0"/>
                  </a:rPr>
                  <a:t>José pintó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s-ES" sz="2400" i="1"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r>
                  <a:rPr lang="es-PE" sz="2400" dirty="0">
                    <a:latin typeface="Arial" panose="020B0604020202020204" pitchFamily="34" charset="0"/>
                  </a:rPr>
                  <a:t> de una pared y María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ES" sz="2400" i="1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es-PE" sz="2400" dirty="0">
                    <a:latin typeface="Arial" panose="020B0604020202020204" pitchFamily="34" charset="0"/>
                  </a:rPr>
                  <a:t> de la misma pared. Entonces, ¿qué fracción de la pared pintaron ambos?</a:t>
                </a:r>
              </a:p>
              <a:p>
                <a:r>
                  <a:rPr lang="es-PE" sz="2400" b="1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Solución:  </a:t>
                </a:r>
                <a:endParaRPr lang="es-PE" sz="1400" dirty="0">
                  <a:latin typeface="Arial" panose="020B0604020202020204" pitchFamily="34" charset="0"/>
                </a:endParaRPr>
              </a:p>
              <a:p>
                <a:endParaRPr lang="es-PE" b="1" dirty="0"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7" name="Marcador de contenido 1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3080" y="1818957"/>
                <a:ext cx="10714901" cy="2041252"/>
              </a:xfrm>
              <a:blipFill>
                <a:blip r:embed="rId2"/>
                <a:stretch>
                  <a:fillRect l="-911" t="-5075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ángulo 5"/>
              <p:cNvSpPr/>
              <p:nvPr/>
            </p:nvSpPr>
            <p:spPr>
              <a:xfrm>
                <a:off x="739140" y="3646954"/>
                <a:ext cx="5214851" cy="2260106"/>
              </a:xfrm>
              <a:prstGeom prst="rect">
                <a:avLst/>
              </a:prstGeom>
              <a:ln w="57150">
                <a:noFill/>
                <a:prstDash val="sysDash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r>
                  <a:rPr lang="es-PE" sz="2400" b="1" u="sng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Método I: Uniformizar  los denominadores</a:t>
                </a:r>
              </a:p>
              <a:p>
                <a:r>
                  <a:rPr lang="es-PE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Calculamos el</a:t>
                </a:r>
                <a:r>
                  <a:rPr lang="es-PE" sz="2400" b="1" dirty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s-PE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m.c.m de 4 y </a:t>
                </a:r>
                <a:r>
                  <a:rPr lang="es-PE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 =20. </a:t>
                </a:r>
              </a:p>
              <a:p>
                <a:r>
                  <a:rPr lang="es-PE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Luego: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s-PE" sz="24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PE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  <m:r>
                      <a:rPr lang="es-E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20</m:t>
                        </m:r>
                      </m:den>
                    </m:f>
                    <m:r>
                      <a:rPr lang="es-E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E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s-E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20</m:t>
                        </m:r>
                      </m:den>
                    </m:f>
                  </m:oMath>
                </a14:m>
                <a:endParaRPr lang="es-ES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s-PE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Sumamos: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20</m:t>
                        </m:r>
                      </m:den>
                    </m:f>
                    <m:r>
                      <a:rPr lang="es-E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20</m:t>
                        </m:r>
                      </m:den>
                    </m:f>
                    <m:r>
                      <a:rPr lang="es-E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11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20</m:t>
                        </m:r>
                      </m:den>
                    </m:f>
                  </m:oMath>
                </a14:m>
                <a:endParaRPr lang="es-E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6" name="Rectángulo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140" y="3646954"/>
                <a:ext cx="5214851" cy="2260106"/>
              </a:xfrm>
              <a:prstGeom prst="rect">
                <a:avLst/>
              </a:prstGeom>
              <a:blipFill>
                <a:blip r:embed="rId3"/>
                <a:stretch>
                  <a:fillRect l="-1752" t="-1887" r="-1636" b="-1617"/>
                </a:stretch>
              </a:blipFill>
              <a:ln w="57150">
                <a:noFill/>
                <a:prstDash val="sysDash"/>
              </a:ln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ángulo 7"/>
              <p:cNvSpPr/>
              <p:nvPr/>
            </p:nvSpPr>
            <p:spPr>
              <a:xfrm>
                <a:off x="6244936" y="3773954"/>
                <a:ext cx="4810188" cy="1887568"/>
              </a:xfrm>
              <a:prstGeom prst="rect">
                <a:avLst/>
              </a:prstGeom>
              <a:ln w="57150">
                <a:noFill/>
                <a:prstDash val="sys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r>
                  <a:rPr lang="es-PE" sz="2400" b="1" u="sng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Método II: Multiplicar en aspa </a:t>
                </a:r>
              </a:p>
              <a:p>
                <a:r>
                  <a:rPr lang="es-PE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Sabemos que: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den>
                    </m:f>
                    <m:r>
                      <a:rPr lang="es-E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den>
                    </m:f>
                    <m:r>
                      <a:rPr lang="es-E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𝑎𝑑</m:t>
                        </m:r>
                        <m:r>
                          <a:rPr lang="es-E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𝑏𝑐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𝑏𝑑</m:t>
                        </m:r>
                      </m:den>
                    </m:f>
                  </m:oMath>
                </a14:m>
                <a:endParaRPr lang="es-PE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s-PE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Para el ejemplo:</a:t>
                </a:r>
                <a:endParaRPr lang="es-PE" sz="2400" i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s-PE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  <m:r>
                      <a:rPr lang="es-E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s-E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∙4</m:t>
                        </m:r>
                        <m:r>
                          <a:rPr lang="es-E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10∙1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∙4</m:t>
                        </m:r>
                      </m:den>
                    </m:f>
                    <m:r>
                      <a:rPr lang="es-E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22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40</m:t>
                        </m:r>
                      </m:den>
                    </m:f>
                    <m:r>
                      <a:rPr lang="es-E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11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20</m:t>
                        </m:r>
                      </m:den>
                    </m:f>
                  </m:oMath>
                </a14:m>
                <a:r>
                  <a:rPr lang="es-PE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>
          <p:sp>
            <p:nvSpPr>
              <p:cNvPr id="8" name="Rectángulo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4936" y="3773954"/>
                <a:ext cx="4810188" cy="1887568"/>
              </a:xfrm>
              <a:prstGeom prst="rect">
                <a:avLst/>
              </a:prstGeom>
              <a:blipFill>
                <a:blip r:embed="rId4"/>
                <a:stretch>
                  <a:fillRect l="-1899" t="-2258"/>
                </a:stretch>
              </a:blipFill>
              <a:ln w="57150">
                <a:noFill/>
                <a:prstDash val="sysDash"/>
              </a:ln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5149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15"/>
          <p:cNvSpPr>
            <a:spLocks noGrp="1"/>
          </p:cNvSpPr>
          <p:nvPr>
            <p:ph type="body" idx="16"/>
          </p:nvPr>
        </p:nvSpPr>
        <p:spPr>
          <a:xfrm>
            <a:off x="739140" y="1287619"/>
            <a:ext cx="6612155" cy="544038"/>
          </a:xfrm>
        </p:spPr>
        <p:txBody>
          <a:bodyPr/>
          <a:lstStyle/>
          <a:p>
            <a:r>
              <a:rPr lang="es-PE" sz="2800" b="1" dirty="0"/>
              <a:t>Multiplicación directa 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Aprendemos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Marcador de contenido 16"/>
              <p:cNvSpPr>
                <a:spLocks noGrp="1"/>
              </p:cNvSpPr>
              <p:nvPr>
                <p:ph idx="1"/>
              </p:nvPr>
            </p:nvSpPr>
            <p:spPr>
              <a:xfrm>
                <a:off x="739140" y="1948589"/>
                <a:ext cx="9153005" cy="2339162"/>
              </a:xfrm>
            </p:spPr>
            <p:txBody>
              <a:bodyPr>
                <a:noAutofit/>
              </a:bodyPr>
              <a:lstStyle/>
              <a:p>
                <a:r>
                  <a:rPr lang="es-PE" sz="1800" dirty="0">
                    <a:latin typeface="Arial" panose="020B0604020202020204" pitchFamily="34" charset="0"/>
                  </a:rPr>
                  <a:t>Pepito comió la cuarta parte de la mitad de una pizza. ¿Qué parte de la pizza comió?</a:t>
                </a:r>
              </a:p>
              <a:p>
                <a:r>
                  <a:rPr lang="es-PE" sz="1800" b="1" dirty="0">
                    <a:solidFill>
                      <a:srgbClr val="8200FF"/>
                    </a:solidFill>
                    <a:latin typeface="Arial" panose="020B0604020202020204" pitchFamily="34" charset="0"/>
                  </a:rPr>
                  <a:t>Solución: </a:t>
                </a:r>
              </a:p>
              <a:p>
                <a:endParaRPr lang="es-PE" sz="1800" b="1" dirty="0">
                  <a:solidFill>
                    <a:srgbClr val="8200FF"/>
                  </a:solidFill>
                  <a:latin typeface="Arial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PE" sz="1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s-ES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𝑑𝑒</m:t>
                      </m:r>
                      <m:f>
                        <m:fPr>
                          <m:ctrlP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s-ES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s-ES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s-ES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1∙1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4∙2</m:t>
                          </m:r>
                        </m:den>
                      </m:f>
                      <m:r>
                        <a:rPr lang="es-ES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</m:t>
                          </m:r>
                        </m:den>
                      </m:f>
                    </m:oMath>
                  </m:oMathPara>
                </a14:m>
                <a:endParaRPr lang="es-PE" sz="1800" dirty="0">
                  <a:latin typeface="Arial" panose="020B0604020202020204" pitchFamily="34" charset="0"/>
                </a:endParaRPr>
              </a:p>
              <a:p>
                <a:endParaRPr lang="es-PE" sz="1800" dirty="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  <a:p>
                <a:r>
                  <a:rPr lang="es-PE" sz="1800" dirty="0">
                    <a:latin typeface="Arial" panose="020B0604020202020204" pitchFamily="34" charset="0"/>
                  </a:rPr>
                  <a:t>Pepito comió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ES" sz="1800" i="1"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  <m:r>
                      <a:rPr lang="es-ES" sz="1800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s-ES" sz="1800">
                        <a:latin typeface="Cambria Math" panose="02040503050406030204" pitchFamily="18" charset="0"/>
                      </a:rPr>
                      <m:t>de</m:t>
                    </m:r>
                    <m:r>
                      <a:rPr lang="es-ES" sz="18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s-ES" sz="1800">
                        <a:latin typeface="Cambria Math" panose="02040503050406030204" pitchFamily="18" charset="0"/>
                      </a:rPr>
                      <m:t>pizza</m:t>
                    </m:r>
                  </m:oMath>
                </a14:m>
                <a:r>
                  <a:rPr lang="es-ES" sz="1800" dirty="0">
                    <a:latin typeface="Arial" panose="020B0604020202020204" pitchFamily="34" charset="0"/>
                  </a:rPr>
                  <a:t>.</a:t>
                </a:r>
              </a:p>
              <a:p>
                <a:r>
                  <a:rPr lang="es-PE" sz="1800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 </a:t>
                </a:r>
                <a:r>
                  <a:rPr lang="es-PE" sz="1800" dirty="0">
                    <a:latin typeface="Arial" panose="020B0604020202020204" pitchFamily="34" charset="0"/>
                  </a:rPr>
                  <a:t>Se cumple que el producto de dos fracciones es otra fracción igual al producto de sus numeradores entre el producto de sus denominadores.</a:t>
                </a:r>
              </a:p>
              <a:p>
                <a:r>
                  <a:rPr lang="es-PE" sz="1800" dirty="0">
                    <a:solidFill>
                      <a:schemeClr val="bg1"/>
                    </a:solidFill>
                    <a:latin typeface="Arial" panose="020B0604020202020204" pitchFamily="34" charset="0"/>
                  </a:rPr>
                  <a:t>:</a:t>
                </a:r>
              </a:p>
              <a:p>
                <a:endParaRPr lang="es-PE" sz="1800" dirty="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  <a:p>
                <a:endParaRPr lang="es-PE" sz="1800" dirty="0">
                  <a:latin typeface="Arial" panose="020B0604020202020204" pitchFamily="34" charset="0"/>
                </a:endParaRPr>
              </a:p>
              <a:p>
                <a:endParaRPr lang="es-PE" sz="1800" b="1" dirty="0"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7" name="Marcador de contenido 1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9140" y="1948589"/>
                <a:ext cx="9153005" cy="2339162"/>
              </a:xfrm>
              <a:blipFill>
                <a:blip r:embed="rId2"/>
                <a:stretch>
                  <a:fillRect l="-533" t="-2611" b="-49869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6" descr="http://www.melodijolola.com/media/files/pizza_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5672" y="2541703"/>
            <a:ext cx="3073319" cy="2083351"/>
          </a:xfrm>
          <a:prstGeom prst="rect">
            <a:avLst/>
          </a:prstGeom>
          <a:noFill/>
          <a:ln>
            <a:solidFill>
              <a:srgbClr val="82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4641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15"/>
          <p:cNvSpPr>
            <a:spLocks noGrp="1"/>
          </p:cNvSpPr>
          <p:nvPr>
            <p:ph type="body" idx="16"/>
          </p:nvPr>
        </p:nvSpPr>
        <p:spPr>
          <a:xfrm>
            <a:off x="739140" y="1382862"/>
            <a:ext cx="10728841" cy="544038"/>
          </a:xfrm>
        </p:spPr>
        <p:txBody>
          <a:bodyPr>
            <a:normAutofit fontScale="77500" lnSpcReduction="20000"/>
          </a:bodyPr>
          <a:lstStyle/>
          <a:p>
            <a:r>
              <a:rPr lang="es-PE" sz="2800" b="1" dirty="0"/>
              <a:t>Operación equivalente de la división: Multiplicación en aspa 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Aprendemos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Marcador de contenido 16"/>
              <p:cNvSpPr>
                <a:spLocks noGrp="1"/>
              </p:cNvSpPr>
              <p:nvPr>
                <p:ph idx="1"/>
              </p:nvPr>
            </p:nvSpPr>
            <p:spPr>
              <a:xfrm>
                <a:off x="739141" y="1948589"/>
                <a:ext cx="9331291" cy="2339162"/>
              </a:xfrm>
            </p:spPr>
            <p:txBody>
              <a:bodyPr>
                <a:noAutofit/>
              </a:bodyPr>
              <a:lstStyle/>
              <a:p>
                <a:r>
                  <a:rPr lang="es-PE" sz="1800" dirty="0">
                    <a:latin typeface="Arial" panose="020B0604020202020204" pitchFamily="34" charset="0"/>
                  </a:rPr>
                  <a:t>Para dividir dos fracciones, multiplicamos en aspa los términos de las fracciones.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PE" sz="1800" i="1" smtClean="0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s-ES" sz="1800" i="1">
                          <a:solidFill>
                            <a:srgbClr val="8200FF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f>
                        <m:fPr>
                          <m:ctrlP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den>
                      </m:f>
                      <m:r>
                        <a:rPr lang="es-ES" sz="1800" i="1">
                          <a:solidFill>
                            <a:srgbClr val="8200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</m:oMath>
                  </m:oMathPara>
                </a14:m>
                <a:endParaRPr lang="es-PE" sz="1800" dirty="0">
                  <a:latin typeface="Arial" panose="020B0604020202020204" pitchFamily="34" charset="0"/>
                </a:endParaRPr>
              </a:p>
              <a:p>
                <a:r>
                  <a:rPr lang="es-PE" sz="1800" b="1" dirty="0">
                    <a:solidFill>
                      <a:srgbClr val="8200FF"/>
                    </a:solidFill>
                    <a:latin typeface="Arial" panose="020B0604020202020204" pitchFamily="34" charset="0"/>
                  </a:rPr>
                  <a:t>Ejemplo:</a:t>
                </a:r>
              </a:p>
              <a:p>
                <a:r>
                  <a:rPr lang="es-PE" sz="1800" dirty="0">
                    <a:latin typeface="Arial" panose="020B0604020202020204" pitchFamily="34" charset="0"/>
                  </a:rPr>
                  <a:t>Jorge tiene un litro y medio de gaseosa que quiere repartir en vasos de ¼ de litro. ¿Cuántos vasos llenos de gaseosa obtendrá?</a:t>
                </a:r>
                <a:endParaRPr lang="es-PE" sz="1800" b="1" dirty="0">
                  <a:solidFill>
                    <a:srgbClr val="8200FF"/>
                  </a:solidFill>
                  <a:latin typeface="Arial" panose="020B0604020202020204" pitchFamily="34" charset="0"/>
                </a:endParaRPr>
              </a:p>
              <a:p>
                <a:r>
                  <a:rPr lang="es-PE" sz="1800" b="1" dirty="0">
                    <a:solidFill>
                      <a:srgbClr val="8200FF"/>
                    </a:solidFill>
                    <a:latin typeface="Arial" panose="020B0604020202020204" pitchFamily="34" charset="0"/>
                  </a:rPr>
                  <a:t>Solución: </a:t>
                </a:r>
              </a:p>
              <a:p>
                <a:r>
                  <a:rPr lang="es-PE" sz="1800" dirty="0">
                    <a:latin typeface="Arial" panose="020B0604020202020204" pitchFamily="34" charset="0"/>
                  </a:rPr>
                  <a:t>Calculamos 1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ES" sz="18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s-PE" sz="1800" dirty="0">
                    <a:latin typeface="Arial" panose="020B0604020202020204" pitchFamily="34" charset="0"/>
                  </a:rPr>
                  <a:t> entre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ES" sz="1800" i="1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s-PE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PE" sz="1800" b="0" i="0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s-PE" sz="1800" b="0" i="1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</m:t>
                    </m:r>
                    <m:r>
                      <a:rPr lang="es-PE" sz="1800" b="0" i="0" smtClean="0">
                        <a:latin typeface="Cambria Math" panose="02040503050406030204" pitchFamily="18" charset="0"/>
                      </a:rPr>
                      <m:t>         </m:t>
                    </m:r>
                    <m:r>
                      <a:rPr lang="es-ES" sz="1800">
                        <a:latin typeface="Cambria Math" panose="02040503050406030204" pitchFamily="18" charset="0"/>
                      </a:rPr>
                      <m:t>1</m:t>
                    </m:r>
                    <m:f>
                      <m:fPr>
                        <m:ctrlPr>
                          <a:rPr lang="es-PE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s-E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:</m:t>
                    </m:r>
                    <m:f>
                      <m:fPr>
                        <m:ctrlP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s-E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s-E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:</m:t>
                    </m:r>
                    <m:f>
                      <m:fPr>
                        <m:ctrlP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s-E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∙4</m:t>
                        </m:r>
                      </m:num>
                      <m:den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∙1</m:t>
                        </m:r>
                      </m:den>
                    </m:f>
                    <m:r>
                      <a:rPr lang="es-E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12</m:t>
                        </m:r>
                      </m:num>
                      <m:den>
                        <m:r>
                          <a:rPr lang="es-E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s-PE" sz="1800" dirty="0">
                    <a:solidFill>
                      <a:schemeClr val="tx1"/>
                    </a:solidFill>
                    <a:latin typeface="Arial" panose="020B0604020202020204" pitchFamily="34" charset="0"/>
                  </a:rPr>
                  <a:t>=6</a:t>
                </a:r>
                <a:endParaRPr lang="es-PE" sz="1800" dirty="0">
                  <a:latin typeface="Arial" panose="020B0604020202020204" pitchFamily="34" charset="0"/>
                </a:endParaRPr>
              </a:p>
              <a:p>
                <a:r>
                  <a:rPr lang="es-PE" sz="1800" dirty="0">
                    <a:latin typeface="Arial" panose="020B0604020202020204" pitchFamily="34" charset="0"/>
                  </a:rPr>
                  <a:t>Obtendrá 6 vasos llenos de gaseosa.</a:t>
                </a:r>
              </a:p>
              <a:p>
                <a:r>
                  <a:rPr lang="es-PE" sz="1800" dirty="0">
                    <a:solidFill>
                      <a:schemeClr val="bg1"/>
                    </a:solidFill>
                    <a:latin typeface="Arial" panose="020B0604020202020204" pitchFamily="34" charset="0"/>
                  </a:rPr>
                  <a:t>:</a:t>
                </a:r>
              </a:p>
              <a:p>
                <a:endParaRPr lang="es-PE" sz="1800" dirty="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  <a:p>
                <a:endParaRPr lang="es-PE" sz="1800" dirty="0">
                  <a:latin typeface="Arial" panose="020B0604020202020204" pitchFamily="34" charset="0"/>
                </a:endParaRPr>
              </a:p>
              <a:p>
                <a:endParaRPr lang="es-PE" sz="1800" b="1" dirty="0"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7" name="Marcador de contenido 1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9141" y="1948589"/>
                <a:ext cx="9331291" cy="2339162"/>
              </a:xfrm>
              <a:blipFill>
                <a:blip r:embed="rId2"/>
                <a:stretch>
                  <a:fillRect l="-523" t="-2611" b="-49869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100" name="Picture 4" descr="http://www.mujer1310.com/articulos/4621534-ice-cube-droped-en-vaso-de-cola-y-de-cola-salpicadura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0432" y="3863737"/>
            <a:ext cx="1682484" cy="2136488"/>
          </a:xfrm>
          <a:prstGeom prst="rect">
            <a:avLst/>
          </a:prstGeom>
          <a:noFill/>
          <a:ln>
            <a:solidFill>
              <a:srgbClr val="82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2844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15"/>
          <p:cNvSpPr>
            <a:spLocks noGrp="1"/>
          </p:cNvSpPr>
          <p:nvPr>
            <p:ph type="body" idx="16"/>
          </p:nvPr>
        </p:nvSpPr>
        <p:spPr>
          <a:xfrm>
            <a:off x="739140" y="598667"/>
            <a:ext cx="8537207" cy="544038"/>
          </a:xfrm>
        </p:spPr>
        <p:txBody>
          <a:bodyPr>
            <a:normAutofit fontScale="70000" lnSpcReduction="20000"/>
          </a:bodyPr>
          <a:lstStyle/>
          <a:p>
            <a:r>
              <a:rPr lang="es-PE" sz="2800" b="1" dirty="0"/>
              <a:t>Operación equivalente de la división: Multiplicación por la inversa de la fracción divisor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Marcador de contenido 16"/>
              <p:cNvSpPr>
                <a:spLocks noGrp="1"/>
              </p:cNvSpPr>
              <p:nvPr>
                <p:ph idx="1"/>
              </p:nvPr>
            </p:nvSpPr>
            <p:spPr>
              <a:xfrm>
                <a:off x="739140" y="1615968"/>
                <a:ext cx="9331291" cy="2339162"/>
              </a:xfrm>
            </p:spPr>
            <p:txBody>
              <a:bodyPr>
                <a:normAutofit/>
              </a:bodyPr>
              <a:lstStyle/>
              <a:p>
                <a:r>
                  <a:rPr lang="es-PE" sz="1800" dirty="0">
                    <a:latin typeface="Arial" panose="020B0604020202020204" pitchFamily="34" charset="0"/>
                  </a:rPr>
                  <a:t>Para dividir dos fracciones, multiplicamos la fracción dividendo por la inversa de la fracción divisor.</a:t>
                </a:r>
              </a:p>
              <a:p>
                <a:endParaRPr lang="es-PE" sz="1800" dirty="0">
                  <a:latin typeface="Arial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PE" sz="1800" i="1" smtClean="0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s-ES" sz="1800" i="1">
                          <a:solidFill>
                            <a:srgbClr val="8200FF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f>
                        <m:fPr>
                          <m:ctrlP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den>
                      </m:f>
                      <m:r>
                        <a:rPr lang="es-ES" sz="1800" i="1">
                          <a:solidFill>
                            <a:srgbClr val="8200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s-ES" sz="1800" i="1">
                          <a:solidFill>
                            <a:srgbClr val="8200F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s-ES" sz="1800" i="1">
                              <a:solidFill>
                                <a:srgbClr val="8200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</m:oMath>
                  </m:oMathPara>
                </a14:m>
                <a:endParaRPr lang="es-PE" sz="1800" dirty="0">
                  <a:latin typeface="Arial" panose="020B0604020202020204" pitchFamily="34" charset="0"/>
                </a:endParaRPr>
              </a:p>
              <a:p>
                <a:endParaRPr lang="es-PE" sz="1800" dirty="0">
                  <a:latin typeface="Arial" panose="020B0604020202020204" pitchFamily="34" charset="0"/>
                </a:endParaRPr>
              </a:p>
              <a:p>
                <a:r>
                  <a:rPr lang="es-PE" sz="1800" dirty="0">
                    <a:solidFill>
                      <a:schemeClr val="bg1"/>
                    </a:solidFill>
                    <a:latin typeface="Arial" panose="020B0604020202020204" pitchFamily="34" charset="0"/>
                  </a:rPr>
                  <a:t>:</a:t>
                </a:r>
              </a:p>
              <a:p>
                <a:endParaRPr lang="es-PE" sz="1800" dirty="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  <a:p>
                <a:endParaRPr lang="es-PE" sz="1800" dirty="0">
                  <a:latin typeface="Arial" panose="020B0604020202020204" pitchFamily="34" charset="0"/>
                </a:endParaRPr>
              </a:p>
              <a:p>
                <a:endParaRPr lang="es-PE" sz="1800" b="1" dirty="0"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7" name="Marcador de contenido 1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9140" y="1615968"/>
                <a:ext cx="9331291" cy="2339162"/>
              </a:xfrm>
              <a:blipFill>
                <a:blip r:embed="rId2"/>
                <a:stretch>
                  <a:fillRect l="-523" t="-2344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739140" y="6358986"/>
            <a:ext cx="9925050" cy="368472"/>
          </a:xfrm>
        </p:spPr>
        <p:txBody>
          <a:bodyPr/>
          <a:lstStyle/>
          <a:p>
            <a:r>
              <a:rPr lang="es-PE" dirty="0">
                <a:latin typeface="Arial" panose="020B0604020202020204" pitchFamily="34" charset="0"/>
              </a:rPr>
              <a:t>[División de fracciones] Recuperado de: </a:t>
            </a:r>
            <a:r>
              <a:rPr lang="es-PE" dirty="0">
                <a:latin typeface="Arial" panose="020B0604020202020204" pitchFamily="34" charset="0"/>
                <a:hlinkClick r:id="rId3"/>
              </a:rPr>
              <a:t>division+de+fracciones.jpg (640×482) (bp.blogspot.com)</a:t>
            </a:r>
            <a:endParaRPr lang="es-PE" dirty="0">
              <a:latin typeface="Arial" panose="020B0604020202020204" pitchFamily="34" charset="0"/>
            </a:endParaRPr>
          </a:p>
        </p:txBody>
      </p:sp>
      <p:pic>
        <p:nvPicPr>
          <p:cNvPr id="4098" name="Picture 2" descr="http://3.bp.blogspot.com/-IYhZGh0V9AQ/UQjsideAGlI/AAAAAAAAAac/AJ4vyHHY_tI/s1600/division+de+fraccione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682" y="2996114"/>
            <a:ext cx="4185634" cy="3152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861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Actividad Virtual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Aplicando lo aprendido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half" idx="2"/>
          </p:nvPr>
        </p:nvSpPr>
        <p:spPr>
          <a:xfrm>
            <a:off x="560623" y="6400369"/>
            <a:ext cx="10728841" cy="309524"/>
          </a:xfrm>
        </p:spPr>
        <p:txBody>
          <a:bodyPr/>
          <a:lstStyle/>
          <a:p>
            <a:r>
              <a:rPr lang="es-PE" sz="1100" dirty="0">
                <a:solidFill>
                  <a:schemeClr val="tx1"/>
                </a:solidFill>
                <a:latin typeface="Arial" panose="020B0604020202020204" pitchFamily="34" charset="0"/>
              </a:rPr>
              <a:t>[Operaciones combinadas con fracciones] Recuperado de: </a:t>
            </a:r>
            <a:r>
              <a:rPr lang="es-PE" sz="1100" dirty="0">
                <a:latin typeface="Arial" panose="020B0604020202020204" pitchFamily="34" charset="0"/>
                <a:hlinkClick r:id="rId2"/>
              </a:rPr>
              <a:t>704235951497193002.jpg (1000×1291) (liveworksheets.com)</a:t>
            </a:r>
            <a:r>
              <a:rPr lang="es-PE" sz="11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endParaRPr lang="es-PE" sz="11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100" dirty="0">
              <a:latin typeface="Arial" panose="020B0604020202020204" pitchFamily="34" charset="0"/>
            </a:endParaRPr>
          </a:p>
        </p:txBody>
      </p:sp>
      <p:sp>
        <p:nvSpPr>
          <p:cNvPr id="17" name="Marcador de contenido 16"/>
          <p:cNvSpPr>
            <a:spLocks noGrp="1"/>
          </p:cNvSpPr>
          <p:nvPr>
            <p:ph idx="1"/>
          </p:nvPr>
        </p:nvSpPr>
        <p:spPr>
          <a:xfrm>
            <a:off x="739140" y="1352570"/>
            <a:ext cx="6617624" cy="2339162"/>
          </a:xfrm>
        </p:spPr>
        <p:txBody>
          <a:bodyPr>
            <a:normAutofit/>
          </a:bodyPr>
          <a:lstStyle/>
          <a:p>
            <a:pPr lvl="0"/>
            <a:endParaRPr lang="es-PE" sz="1800" dirty="0">
              <a:latin typeface="Arial" panose="020B0604020202020204" pitchFamily="34" charset="0"/>
            </a:endParaRPr>
          </a:p>
          <a:p>
            <a:pPr lvl="0"/>
            <a:r>
              <a:rPr lang="es-PE" sz="1800" dirty="0">
                <a:latin typeface="Arial" panose="020B0604020202020204" pitchFamily="34" charset="0"/>
                <a:sym typeface="Symbol" panose="05050102010706020507" pitchFamily="18" charset="2"/>
              </a:rPr>
              <a:t>Resuelve las siguientes operaciones con fracciones: </a:t>
            </a:r>
          </a:p>
          <a:p>
            <a:pPr lvl="0"/>
            <a:r>
              <a:rPr lang="es-PE" sz="18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 </a:t>
            </a:r>
            <a:r>
              <a:rPr lang="es-PE" sz="1800" dirty="0">
                <a:latin typeface="Arial" panose="020B0604020202020204" pitchFamily="34" charset="0"/>
              </a:rPr>
              <a:t> 1 operación combinada con fracciones </a:t>
            </a:r>
          </a:p>
          <a:p>
            <a:pPr lvl="0"/>
            <a:r>
              <a:rPr lang="es-PE" sz="18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 </a:t>
            </a:r>
            <a:r>
              <a:rPr lang="es-PE" sz="1800" dirty="0">
                <a:latin typeface="Arial" panose="020B0604020202020204" pitchFamily="34" charset="0"/>
              </a:rPr>
              <a:t>1 ejercicio donde la fracción este referida a una magnitud. </a:t>
            </a:r>
          </a:p>
          <a:p>
            <a:pPr lvl="0"/>
            <a:r>
              <a:rPr lang="es-PE" sz="18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 </a:t>
            </a:r>
            <a:r>
              <a:rPr lang="es-PE" sz="1800" dirty="0">
                <a:latin typeface="Arial" panose="020B0604020202020204" pitchFamily="34" charset="0"/>
              </a:rPr>
              <a:t>1 ejercicio de comparación de fracciones.</a:t>
            </a:r>
          </a:p>
          <a:p>
            <a:r>
              <a:rPr lang="es-PE" sz="18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 </a:t>
            </a:r>
            <a:r>
              <a:rPr lang="es-PE" sz="1800" dirty="0">
                <a:latin typeface="Arial" panose="020B0604020202020204" pitchFamily="34" charset="0"/>
              </a:rPr>
              <a:t>1 ejercicio de aplicación a la carrera. </a:t>
            </a:r>
          </a:p>
          <a:p>
            <a:pPr lvl="0"/>
            <a:endParaRPr lang="es-PE" sz="1800" dirty="0">
              <a:latin typeface="Arial" panose="020B0604020202020204" pitchFamily="34" charset="0"/>
            </a:endParaRPr>
          </a:p>
          <a:p>
            <a:endParaRPr lang="es-PE" sz="1800" b="1" dirty="0">
              <a:latin typeface="Arial" panose="020B0604020202020204" pitchFamily="34" charset="0"/>
            </a:endParaRPr>
          </a:p>
          <a:p>
            <a:endParaRPr lang="es-PE" sz="1800" dirty="0">
              <a:latin typeface="Arial" panose="020B0604020202020204" pitchFamily="34" charset="0"/>
            </a:endParaRPr>
          </a:p>
          <a:p>
            <a:endParaRPr lang="es-PE" sz="1800" b="1" dirty="0">
              <a:latin typeface="Arial" panose="020B0604020202020204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289" y="1216313"/>
            <a:ext cx="4456091" cy="488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328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Verificamos  lo aprendido</a:t>
            </a:r>
          </a:p>
        </p:txBody>
      </p:sp>
      <p:sp>
        <p:nvSpPr>
          <p:cNvPr id="17" name="Marcador de contenido 16"/>
          <p:cNvSpPr>
            <a:spLocks noGrp="1"/>
          </p:cNvSpPr>
          <p:nvPr>
            <p:ph idx="1"/>
          </p:nvPr>
        </p:nvSpPr>
        <p:spPr>
          <a:xfrm>
            <a:off x="739140" y="1352570"/>
            <a:ext cx="6617624" cy="3335340"/>
          </a:xfrm>
        </p:spPr>
        <p:txBody>
          <a:bodyPr>
            <a:normAutofit/>
          </a:bodyPr>
          <a:lstStyle/>
          <a:p>
            <a:pPr lvl="0"/>
            <a:endParaRPr lang="es-PE" sz="2000" dirty="0">
              <a:latin typeface="Arial" panose="020B0604020202020204" pitchFamily="34" charset="0"/>
            </a:endParaRPr>
          </a:p>
          <a:p>
            <a:r>
              <a:rPr lang="es-PE" sz="20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 </a:t>
            </a:r>
            <a:r>
              <a:rPr lang="es-PE" sz="2000" dirty="0">
                <a:latin typeface="Arial" panose="020B0604020202020204" pitchFamily="34" charset="0"/>
              </a:rPr>
              <a:t>¿Qué representa una fracción?</a:t>
            </a:r>
          </a:p>
          <a:p>
            <a:r>
              <a:rPr lang="es-PE" sz="20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 </a:t>
            </a:r>
            <a:r>
              <a:rPr lang="es-PE" sz="2000" dirty="0">
                <a:latin typeface="Arial" panose="020B0604020202020204" pitchFamily="34" charset="0"/>
              </a:rPr>
              <a:t>¿Cuál es la ventaja de representar a un número como una fracción en lugar de representarlo como su equivalente decimal?</a:t>
            </a:r>
          </a:p>
          <a:p>
            <a:r>
              <a:rPr lang="es-PE" sz="20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 </a:t>
            </a:r>
            <a:r>
              <a:rPr lang="es-PE" sz="2000" dirty="0">
                <a:latin typeface="Arial" panose="020B0604020202020204" pitchFamily="34" charset="0"/>
              </a:rPr>
              <a:t>¿Es posible sumar 2 fracciones referidas a diferentes magnitudes? Por ejemplo, sumar 2/3 de una gaseosa más 2/3 de una cerveza.</a:t>
            </a:r>
          </a:p>
          <a:p>
            <a:pPr lvl="0"/>
            <a:endParaRPr lang="es-PE" sz="2000" dirty="0">
              <a:latin typeface="Arial" panose="020B0604020202020204" pitchFamily="34" charset="0"/>
            </a:endParaRPr>
          </a:p>
          <a:p>
            <a:endParaRPr lang="es-PE" sz="2000" b="1" dirty="0">
              <a:latin typeface="Arial" panose="020B0604020202020204" pitchFamily="34" charset="0"/>
            </a:endParaRPr>
          </a:p>
          <a:p>
            <a:endParaRPr lang="es-PE" sz="2000" dirty="0">
              <a:latin typeface="Arial" panose="020B0604020202020204" pitchFamily="34" charset="0"/>
            </a:endParaRPr>
          </a:p>
          <a:p>
            <a:endParaRPr lang="es-PE" sz="2000" b="1" dirty="0">
              <a:latin typeface="Arial" panose="020B0604020202020204" pitchFamily="34" charset="0"/>
            </a:endParaRPr>
          </a:p>
        </p:txBody>
      </p:sp>
      <p:pic>
        <p:nvPicPr>
          <p:cNvPr id="7" name="Picture 2" descr="Ver detalle de i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0357" y="2497894"/>
            <a:ext cx="2046023" cy="289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44328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¡Gracias!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05344" y="1390473"/>
            <a:ext cx="7261716" cy="4393107"/>
          </a:xfrm>
        </p:spPr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dirty="0">
                <a:latin typeface="Stag Book"/>
                <a:cs typeface="Arial"/>
              </a:rPr>
              <a:t>Logro de Aprendizaje </a:t>
            </a:r>
            <a:r>
              <a:rPr lang="es-PE" dirty="0" smtClean="0">
                <a:latin typeface="Stag Book"/>
                <a:cs typeface="Arial"/>
              </a:rPr>
              <a:t>N</a:t>
            </a:r>
            <a:r>
              <a:rPr lang="es-PE" sz="4000" spc="0" dirty="0" smtClean="0">
                <a:latin typeface="Stag Book"/>
                <a:cs typeface="Arial"/>
              </a:rPr>
              <a:t>°4</a:t>
            </a:r>
            <a:r>
              <a:rPr lang="es-PE" dirty="0" smtClean="0">
                <a:latin typeface="Stag Book"/>
                <a:cs typeface="Arial"/>
              </a:rPr>
              <a:t>:</a:t>
            </a:r>
            <a:endParaRPr lang="es-PE" sz="4000" spc="0" dirty="0">
              <a:latin typeface="Stag Book"/>
              <a:cs typeface="Arial"/>
            </a:endParaRPr>
          </a:p>
          <a:p>
            <a:r>
              <a:rPr lang="es-PE" dirty="0"/>
              <a:t>Resuelve problemas de números racionales a través de la aplicación de la teoría explicada en clase.</a:t>
            </a:r>
            <a:endParaRPr lang="es-PE" sz="4400" dirty="0"/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4" y="1538759"/>
            <a:ext cx="7101696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</a:t>
            </a:r>
            <a:r>
              <a:rPr lang="es-PE" sz="4000" spc="0" dirty="0" smtClean="0"/>
              <a:t>4:</a:t>
            </a:r>
            <a:r>
              <a:rPr lang="en-US" sz="4000" spc="0" dirty="0" smtClean="0"/>
              <a:t> </a:t>
            </a:r>
            <a:endParaRPr lang="en-US" sz="4000" spc="0" dirty="0"/>
          </a:p>
          <a:p>
            <a:pPr>
              <a:lnSpc>
                <a:spcPct val="100000"/>
              </a:lnSpc>
            </a:pPr>
            <a:r>
              <a:rPr lang="es-ES" sz="4000" spc="0" dirty="0" smtClean="0"/>
              <a:t>Números Racionales</a:t>
            </a:r>
            <a:endParaRPr lang="es-PE" sz="4000" spc="0" dirty="0"/>
          </a:p>
          <a:p>
            <a:pPr algn="ctr">
              <a:lnSpc>
                <a:spcPct val="100000"/>
              </a:lnSpc>
            </a:pPr>
            <a:endParaRPr lang="es-PE" sz="4000" spc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3723450"/>
            <a:ext cx="8561879" cy="230832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Adición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 Sustracción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 Multiplicación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 División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 Operaciones combinadas</a:t>
            </a: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Observamos  y respondemos</a:t>
            </a:r>
          </a:p>
        </p:txBody>
      </p:sp>
      <p:sp>
        <p:nvSpPr>
          <p:cNvPr id="12" name="Marcador de contenido 4"/>
          <p:cNvSpPr>
            <a:spLocks noGrp="1"/>
          </p:cNvSpPr>
          <p:nvPr>
            <p:ph idx="1"/>
          </p:nvPr>
        </p:nvSpPr>
        <p:spPr>
          <a:xfrm>
            <a:off x="1181610" y="4329763"/>
            <a:ext cx="8097471" cy="134255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s-PE" sz="16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</a:t>
            </a:r>
            <a:r>
              <a:rPr lang="es-PE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s-PE" dirty="0">
                <a:latin typeface="Arial" panose="020B0604020202020204" pitchFamily="34" charset="0"/>
              </a:rPr>
              <a:t>¿Qué representan los trozos de pizza?</a:t>
            </a:r>
          </a:p>
          <a:p>
            <a:pPr marL="457200" lvl="1" indent="0">
              <a:buNone/>
            </a:pPr>
            <a:r>
              <a:rPr lang="es-PE" sz="16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</a:t>
            </a:r>
            <a:r>
              <a:rPr lang="es-PE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s-PE" dirty="0">
                <a:latin typeface="Arial" panose="020B0604020202020204" pitchFamily="34" charset="0"/>
              </a:rPr>
              <a:t>¿Cómo se expresan esas palabras en números?</a:t>
            </a:r>
          </a:p>
          <a:p>
            <a:pPr marL="457200" lvl="1" indent="0">
              <a:buNone/>
            </a:pPr>
            <a:r>
              <a:rPr lang="es-PE" sz="16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</a:t>
            </a:r>
            <a:r>
              <a:rPr lang="es-PE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s-PE" dirty="0">
                <a:latin typeface="Arial" panose="020B0604020202020204" pitchFamily="34" charset="0"/>
              </a:rPr>
              <a:t>¿Cómo se representa gráficamente 5/4 de pizza</a:t>
            </a:r>
            <a:r>
              <a:rPr lang="es-PE" dirty="0" smtClean="0">
                <a:latin typeface="Arial" panose="020B0604020202020204" pitchFamily="34" charset="0"/>
              </a:rPr>
              <a:t>?</a:t>
            </a:r>
            <a:endParaRPr lang="es-PE" dirty="0">
              <a:latin typeface="Arial" panose="020B0604020202020204" pitchFamily="34" charset="0"/>
            </a:endParaRPr>
          </a:p>
        </p:txBody>
      </p:sp>
      <p:grpSp>
        <p:nvGrpSpPr>
          <p:cNvPr id="3" name="Grupo 2"/>
          <p:cNvGrpSpPr/>
          <p:nvPr/>
        </p:nvGrpSpPr>
        <p:grpSpPr>
          <a:xfrm>
            <a:off x="1517073" y="1776845"/>
            <a:ext cx="1866613" cy="2178562"/>
            <a:chOff x="1517073" y="1649845"/>
            <a:chExt cx="1866613" cy="2178562"/>
          </a:xfrm>
        </p:grpSpPr>
        <p:pic>
          <p:nvPicPr>
            <p:cNvPr id="6" name="Marcador de contenido 3" descr="http://www.disfrutalasmatematicas.com/images/fractions/pie-1-2.jpg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 bwMode="auto">
            <a:xfrm>
              <a:off x="1517073" y="1649845"/>
              <a:ext cx="1866613" cy="1896115"/>
            </a:xfrm>
            <a:prstGeom prst="rect">
              <a:avLst/>
            </a:prstGeom>
            <a:noFill/>
            <a:ln w="9525">
              <a:solidFill>
                <a:srgbClr val="8200FF"/>
              </a:solidFill>
              <a:miter lim="800000"/>
              <a:headEnd/>
              <a:tailEnd/>
            </a:ln>
          </p:spPr>
        </p:pic>
        <p:sp>
          <p:nvSpPr>
            <p:cNvPr id="2" name="Rectángulo 1"/>
            <p:cNvSpPr/>
            <p:nvPr/>
          </p:nvSpPr>
          <p:spPr>
            <a:xfrm>
              <a:off x="1808017" y="3527056"/>
              <a:ext cx="1257301" cy="301351"/>
            </a:xfrm>
            <a:prstGeom prst="rect">
              <a:avLst/>
            </a:prstGeom>
            <a:solidFill>
              <a:srgbClr val="8200FF"/>
            </a:solidFill>
            <a:ln>
              <a:solidFill>
                <a:srgbClr val="82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Figura  A</a:t>
              </a:r>
            </a:p>
          </p:txBody>
        </p:sp>
      </p:grpSp>
      <p:grpSp>
        <p:nvGrpSpPr>
          <p:cNvPr id="4" name="Grupo 3"/>
          <p:cNvGrpSpPr/>
          <p:nvPr/>
        </p:nvGrpSpPr>
        <p:grpSpPr>
          <a:xfrm>
            <a:off x="4649652" y="1776845"/>
            <a:ext cx="1905499" cy="2197466"/>
            <a:chOff x="4649652" y="1649845"/>
            <a:chExt cx="1905499" cy="2197466"/>
          </a:xfrm>
        </p:grpSpPr>
        <p:pic>
          <p:nvPicPr>
            <p:cNvPr id="7" name="Imagen 6" descr="http://www.disfrutalasmatematicas.com/images/fractions/pie-1-4.jpg"/>
            <p:cNvPicPr/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4649652" y="1649845"/>
              <a:ext cx="1905499" cy="1896115"/>
            </a:xfrm>
            <a:prstGeom prst="rect">
              <a:avLst/>
            </a:prstGeom>
            <a:noFill/>
            <a:ln w="9525">
              <a:solidFill>
                <a:srgbClr val="8200FF"/>
              </a:solidFill>
              <a:miter lim="800000"/>
              <a:headEnd/>
              <a:tailEnd/>
            </a:ln>
          </p:spPr>
        </p:pic>
        <p:sp>
          <p:nvSpPr>
            <p:cNvPr id="14" name="Rectángulo 13"/>
            <p:cNvSpPr/>
            <p:nvPr/>
          </p:nvSpPr>
          <p:spPr>
            <a:xfrm>
              <a:off x="4973750" y="3545960"/>
              <a:ext cx="1257301" cy="301351"/>
            </a:xfrm>
            <a:prstGeom prst="rect">
              <a:avLst/>
            </a:prstGeom>
            <a:solidFill>
              <a:srgbClr val="8200FF"/>
            </a:solidFill>
            <a:ln>
              <a:solidFill>
                <a:srgbClr val="82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Figura  B</a:t>
              </a:r>
            </a:p>
          </p:txBody>
        </p:sp>
      </p:grpSp>
      <p:grpSp>
        <p:nvGrpSpPr>
          <p:cNvPr id="5" name="Grupo 4"/>
          <p:cNvGrpSpPr/>
          <p:nvPr/>
        </p:nvGrpSpPr>
        <p:grpSpPr>
          <a:xfrm>
            <a:off x="7490848" y="1757941"/>
            <a:ext cx="1910169" cy="2196472"/>
            <a:chOff x="7490848" y="1630941"/>
            <a:chExt cx="1910169" cy="2196472"/>
          </a:xfrm>
        </p:grpSpPr>
        <p:pic>
          <p:nvPicPr>
            <p:cNvPr id="9" name="Imagen 8" descr="http://www.disfrutalasmatematicas.com/images/fractions/pie-3-8.jpg"/>
            <p:cNvPicPr/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7490848" y="1630941"/>
              <a:ext cx="1910169" cy="1896115"/>
            </a:xfrm>
            <a:prstGeom prst="rect">
              <a:avLst/>
            </a:prstGeom>
            <a:noFill/>
            <a:ln w="9525">
              <a:solidFill>
                <a:srgbClr val="8200FF"/>
              </a:solidFill>
              <a:miter lim="800000"/>
              <a:headEnd/>
              <a:tailEnd/>
            </a:ln>
          </p:spPr>
        </p:pic>
        <p:sp>
          <p:nvSpPr>
            <p:cNvPr id="15" name="Rectángulo 14"/>
            <p:cNvSpPr/>
            <p:nvPr/>
          </p:nvSpPr>
          <p:spPr>
            <a:xfrm>
              <a:off x="7817281" y="3526062"/>
              <a:ext cx="1257301" cy="301351"/>
            </a:xfrm>
            <a:prstGeom prst="rect">
              <a:avLst/>
            </a:prstGeom>
            <a:solidFill>
              <a:srgbClr val="8200FF"/>
            </a:solidFill>
            <a:ln>
              <a:solidFill>
                <a:srgbClr val="82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Figura  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3875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Observamos  y respondemos</a:t>
            </a:r>
          </a:p>
        </p:txBody>
      </p:sp>
      <p:sp>
        <p:nvSpPr>
          <p:cNvPr id="12" name="Marcador de contenido 4"/>
          <p:cNvSpPr>
            <a:spLocks noGrp="1"/>
          </p:cNvSpPr>
          <p:nvPr>
            <p:ph idx="1"/>
          </p:nvPr>
        </p:nvSpPr>
        <p:spPr>
          <a:xfrm>
            <a:off x="1181610" y="4202763"/>
            <a:ext cx="8118253" cy="1342552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s-PE" sz="16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</a:t>
            </a:r>
            <a:r>
              <a:rPr lang="es-PE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s-PE" dirty="0">
                <a:latin typeface="Arial" panose="020B0604020202020204" pitchFamily="34" charset="0"/>
              </a:rPr>
              <a:t>¿En cuántas partes está dividido el rectángulo?</a:t>
            </a:r>
          </a:p>
          <a:p>
            <a:pPr marL="457200" lvl="1" indent="0">
              <a:buNone/>
            </a:pPr>
            <a:endParaRPr lang="es-PE" sz="100" dirty="0">
              <a:solidFill>
                <a:srgbClr val="8200FF"/>
              </a:solidFill>
              <a:latin typeface="Arial" panose="020B0604020202020204" pitchFamily="34" charset="0"/>
              <a:sym typeface="Symbol" panose="05050102010706020507" pitchFamily="18" charset="2"/>
            </a:endParaRPr>
          </a:p>
          <a:p>
            <a:pPr marL="457200" lvl="1" indent="0">
              <a:buNone/>
            </a:pPr>
            <a:r>
              <a:rPr lang="es-PE" sz="16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</a:t>
            </a:r>
            <a:r>
              <a:rPr lang="es-PE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s-PE" dirty="0">
                <a:latin typeface="Arial" panose="020B0604020202020204" pitchFamily="34" charset="0"/>
              </a:rPr>
              <a:t>¿Qué representa un cuadradito de esta figura?</a:t>
            </a:r>
          </a:p>
          <a:p>
            <a:pPr algn="ctr"/>
            <a:r>
              <a:rPr lang="es-PE" sz="16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</a:t>
            </a:r>
            <a:r>
              <a:rPr lang="es-PE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s-PE" sz="2400" dirty="0">
                <a:latin typeface="Arial" panose="020B0604020202020204" pitchFamily="34" charset="0"/>
              </a:rPr>
              <a:t>¿Qué representan 3 cuadraditos de esta figura?</a:t>
            </a:r>
          </a:p>
          <a:p>
            <a:pPr marL="457200" lvl="1" indent="0">
              <a:buNone/>
            </a:pPr>
            <a:endParaRPr lang="es-PE" dirty="0">
              <a:latin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</a:endParaRPr>
          </a:p>
        </p:txBody>
      </p:sp>
      <p:pic>
        <p:nvPicPr>
          <p:cNvPr id="16" name="Marcador de contenido 3" descr="http://www.portaleducativo.net/biblioteca/fraccion_impropia.jpg"/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9" r="64236"/>
          <a:stretch/>
        </p:blipFill>
        <p:spPr bwMode="auto">
          <a:xfrm>
            <a:off x="3995706" y="1723216"/>
            <a:ext cx="2862294" cy="1968126"/>
          </a:xfrm>
          <a:prstGeom prst="rect">
            <a:avLst/>
          </a:prstGeom>
          <a:solidFill>
            <a:srgbClr val="FFFFFF">
              <a:shade val="85000"/>
            </a:srgbClr>
          </a:solidFill>
          <a:ln w="9525" cap="sq">
            <a:solidFill>
              <a:srgbClr val="8200FF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2494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Pensamos y respondemos</a:t>
            </a:r>
          </a:p>
        </p:txBody>
      </p:sp>
      <p:sp>
        <p:nvSpPr>
          <p:cNvPr id="12" name="Marcador de contenido 4"/>
          <p:cNvSpPr>
            <a:spLocks noGrp="1"/>
          </p:cNvSpPr>
          <p:nvPr>
            <p:ph idx="1"/>
          </p:nvPr>
        </p:nvSpPr>
        <p:spPr>
          <a:xfrm>
            <a:off x="298382" y="1620437"/>
            <a:ext cx="6112809" cy="1342552"/>
          </a:xfrm>
        </p:spPr>
        <p:txBody>
          <a:bodyPr>
            <a:normAutofit fontScale="77500" lnSpcReduction="20000"/>
          </a:bodyPr>
          <a:lstStyle/>
          <a:p>
            <a:pPr marL="457200" lvl="1" indent="0">
              <a:buNone/>
            </a:pPr>
            <a:r>
              <a:rPr lang="es-PE" dirty="0">
                <a:latin typeface="Arial" panose="020B0604020202020204" pitchFamily="34" charset="0"/>
                <a:sym typeface="Symbol" panose="05050102010706020507" pitchFamily="18" charset="2"/>
              </a:rPr>
              <a:t>Recuerda el caso de las pizzas, luego responde:</a:t>
            </a:r>
          </a:p>
          <a:p>
            <a:pPr marL="457200" lvl="1" indent="0">
              <a:buNone/>
            </a:pPr>
            <a:endParaRPr lang="es-PE" sz="400" dirty="0">
              <a:latin typeface="Arial" panose="020B0604020202020204" pitchFamily="34" charset="0"/>
              <a:sym typeface="Symbol" panose="05050102010706020507" pitchFamily="18" charset="2"/>
            </a:endParaRPr>
          </a:p>
          <a:p>
            <a:pPr marL="457200" lvl="1" indent="0">
              <a:buNone/>
            </a:pPr>
            <a:r>
              <a:rPr lang="es-PE" sz="16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</a:t>
            </a:r>
            <a:r>
              <a:rPr lang="es-PE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s-PE" dirty="0">
                <a:latin typeface="Arial" panose="020B0604020202020204" pitchFamily="34" charset="0"/>
              </a:rPr>
              <a:t>¿Cuál es la suma de los trozos de pizza?</a:t>
            </a:r>
          </a:p>
          <a:p>
            <a:pPr marL="457200" lvl="1" indent="0">
              <a:buNone/>
            </a:pPr>
            <a:endParaRPr lang="es-PE" sz="100" dirty="0">
              <a:solidFill>
                <a:srgbClr val="8200FF"/>
              </a:solidFill>
              <a:latin typeface="Arial" panose="020B0604020202020204" pitchFamily="34" charset="0"/>
              <a:sym typeface="Symbol" panose="05050102010706020507" pitchFamily="18" charset="2"/>
            </a:endParaRPr>
          </a:p>
          <a:p>
            <a:pPr marL="457200" lvl="1" indent="0">
              <a:buNone/>
            </a:pPr>
            <a:r>
              <a:rPr lang="es-PE" sz="1600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</a:t>
            </a:r>
            <a:r>
              <a:rPr lang="es-PE" dirty="0">
                <a:solidFill>
                  <a:srgbClr val="8200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s-PE" dirty="0">
                <a:latin typeface="Arial" panose="020B0604020202020204" pitchFamily="34" charset="0"/>
              </a:rPr>
              <a:t>¿Es posible sumar un cuadradito con una cuarta parte de la pizza?</a:t>
            </a:r>
          </a:p>
          <a:p>
            <a:pPr marL="457200" lvl="1" indent="0">
              <a:buNone/>
            </a:pPr>
            <a:endParaRPr lang="es-PE" dirty="0">
              <a:latin typeface="Arial" panose="020B0604020202020204" pitchFamily="34" charset="0"/>
            </a:endParaRPr>
          </a:p>
          <a:p>
            <a:pPr marL="457200" lvl="1" indent="0">
              <a:buNone/>
            </a:pPr>
            <a:endParaRPr lang="es-PE" dirty="0">
              <a:latin typeface="Arial" panose="020B0604020202020204" pitchFamily="34" charset="0"/>
            </a:endParaRPr>
          </a:p>
          <a:p>
            <a:pPr marL="457200" lvl="1" indent="0">
              <a:buNone/>
            </a:pPr>
            <a:endParaRPr lang="es-PE" dirty="0">
              <a:latin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</a:endParaRPr>
          </a:p>
        </p:txBody>
      </p:sp>
      <p:pic>
        <p:nvPicPr>
          <p:cNvPr id="1026" name="Picture 2" descr="Ver las imágenes de orige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6831" y="2571592"/>
            <a:ext cx="3543300" cy="2486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981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Aprendemos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half" idx="2"/>
          </p:nvPr>
        </p:nvSpPr>
        <p:spPr>
          <a:xfrm>
            <a:off x="739139" y="6215064"/>
            <a:ext cx="9973887" cy="506412"/>
          </a:xfrm>
        </p:spPr>
        <p:txBody>
          <a:bodyPr/>
          <a:lstStyle/>
          <a:p>
            <a:r>
              <a:rPr lang="es-PE" sz="1050" dirty="0">
                <a:solidFill>
                  <a:schemeClr val="tx1"/>
                </a:solidFill>
                <a:latin typeface="Arial" panose="020B0604020202020204" pitchFamily="34" charset="0"/>
              </a:rPr>
              <a:t>[Imagen de números racionales e irracionales] Recuperado de: </a:t>
            </a:r>
            <a:r>
              <a:rPr lang="es-PE" sz="1050" dirty="0">
                <a:latin typeface="Arial" panose="020B0604020202020204" pitchFamily="34" charset="0"/>
                <a:hlinkClick r:id="rId2"/>
              </a:rPr>
              <a:t>Ejemplos De </a:t>
            </a:r>
            <a:r>
              <a:rPr lang="es-PE" sz="1050" dirty="0" err="1">
                <a:latin typeface="Arial" panose="020B0604020202020204" pitchFamily="34" charset="0"/>
                <a:hlinkClick r:id="rId2"/>
              </a:rPr>
              <a:t>Numeros</a:t>
            </a:r>
            <a:r>
              <a:rPr lang="es-PE" sz="1050" dirty="0">
                <a:latin typeface="Arial" panose="020B0604020202020204" pitchFamily="34" charset="0"/>
                <a:hlinkClick r:id="rId2"/>
              </a:rPr>
              <a:t> Racionales Que No Sean Enteros - Opciones de Ejemplo (opcionesejemplo.blogspot.com)</a:t>
            </a:r>
            <a:r>
              <a:rPr lang="es-PE" sz="105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Marcador de contenido 4"/>
              <p:cNvSpPr>
                <a:spLocks noGrp="1"/>
              </p:cNvSpPr>
              <p:nvPr>
                <p:ph idx="1"/>
              </p:nvPr>
            </p:nvSpPr>
            <p:spPr>
              <a:xfrm>
                <a:off x="298382" y="1620437"/>
                <a:ext cx="6112809" cy="1342552"/>
              </a:xfrm>
            </p:spPr>
            <p:txBody>
              <a:bodyPr>
                <a:normAutofit fontScale="92500"/>
              </a:bodyPr>
              <a:lstStyle/>
              <a:p>
                <a:pPr marL="457200" lvl="1" indent="0">
                  <a:buNone/>
                </a:pPr>
                <a:endParaRPr lang="es-PE" sz="400" dirty="0">
                  <a:latin typeface="Arial" panose="020B0604020202020204" pitchFamily="34" charset="0"/>
                  <a:sym typeface="Symbol" panose="05050102010706020507" pitchFamily="18" charset="2"/>
                </a:endParaRPr>
              </a:p>
              <a:p>
                <a:pPr marL="457200" lvl="1" indent="0">
                  <a:buNone/>
                </a:pPr>
                <a:r>
                  <a:rPr lang="es-PE" sz="1600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</a:t>
                </a:r>
                <a:r>
                  <a:rPr lang="es-PE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 </a:t>
                </a:r>
                <a:r>
                  <a:rPr lang="es-ES" dirty="0">
                    <a:latin typeface="Arial" panose="020B0604020202020204" pitchFamily="34" charset="0"/>
                  </a:rPr>
                  <a:t>¿Qué representa la fracción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ES" sz="2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PE" sz="2600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s-PE" sz="2600" b="0" i="1" dirty="0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r>
                  <a:rPr lang="es-ES" dirty="0">
                    <a:latin typeface="Arial" panose="020B0604020202020204" pitchFamily="34" charset="0"/>
                  </a:rPr>
                  <a:t>?</a:t>
                </a:r>
              </a:p>
              <a:p>
                <a:pPr marL="457200" lvl="1" indent="0">
                  <a:buNone/>
                </a:pPr>
                <a:endParaRPr lang="es-PE" sz="100" dirty="0">
                  <a:solidFill>
                    <a:srgbClr val="8200FF"/>
                  </a:solidFill>
                  <a:latin typeface="Arial" panose="020B0604020202020204" pitchFamily="34" charset="0"/>
                  <a:sym typeface="Symbol" panose="05050102010706020507" pitchFamily="18" charset="2"/>
                </a:endParaRPr>
              </a:p>
              <a:p>
                <a:pPr marL="457200" lvl="1" indent="0">
                  <a:buNone/>
                </a:pPr>
                <a:r>
                  <a:rPr lang="es-PE" sz="1600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</a:t>
                </a:r>
                <a:r>
                  <a:rPr lang="es-PE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 </a:t>
                </a:r>
                <a:r>
                  <a:rPr lang="es-ES" dirty="0">
                    <a:latin typeface="Arial" panose="020B0604020202020204" pitchFamily="34" charset="0"/>
                  </a:rPr>
                  <a:t>¿Y qué representa los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ES" sz="28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PE" sz="2800" i="1" dirty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s-PE" sz="2800" i="1" dirty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r>
                  <a:rPr lang="es-ES" dirty="0">
                    <a:latin typeface="Arial" panose="020B0604020202020204" pitchFamily="34" charset="0"/>
                  </a:rPr>
                  <a:t> de 100 personas?</a:t>
                </a:r>
              </a:p>
              <a:p>
                <a:pPr marL="457200" lvl="1" indent="0">
                  <a:buNone/>
                </a:pPr>
                <a:endParaRPr lang="es-PE" dirty="0">
                  <a:latin typeface="Arial" panose="020B0604020202020204" pitchFamily="34" charset="0"/>
                </a:endParaRPr>
              </a:p>
              <a:p>
                <a:pPr marL="457200" lvl="1" indent="0">
                  <a:buNone/>
                </a:pPr>
                <a:endParaRPr lang="es-PE" dirty="0">
                  <a:latin typeface="Arial" panose="020B0604020202020204" pitchFamily="34" charset="0"/>
                </a:endParaRPr>
              </a:p>
              <a:p>
                <a:pPr marL="457200" lvl="1" indent="0">
                  <a:buNone/>
                </a:pPr>
                <a:endParaRPr lang="es-PE" dirty="0">
                  <a:latin typeface="Arial" panose="020B0604020202020204" pitchFamily="34" charset="0"/>
                </a:endParaRPr>
              </a:p>
              <a:p>
                <a:endParaRPr lang="es-PE" dirty="0"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2" name="Marcador de contenido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8382" y="1620437"/>
                <a:ext cx="6112809" cy="1342552"/>
              </a:xfrm>
              <a:blipFill>
                <a:blip r:embed="rId3"/>
                <a:stretch>
                  <a:fillRect r="-1097" b="-1364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Tamaño de Resultado de imágenes de Imagen de Números Racionales.: 119 x 105. Fuente: opcionesejemplo.blogspot.co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196" y="1894616"/>
            <a:ext cx="3282507" cy="2896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Ver las imágenes de orige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991" y="3529959"/>
            <a:ext cx="3233590" cy="1796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0346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15"/>
          <p:cNvSpPr>
            <a:spLocks noGrp="1"/>
          </p:cNvSpPr>
          <p:nvPr>
            <p:ph type="body" idx="16"/>
          </p:nvPr>
        </p:nvSpPr>
        <p:spPr>
          <a:xfrm>
            <a:off x="739140" y="1287619"/>
            <a:ext cx="5869477" cy="544038"/>
          </a:xfrm>
        </p:spPr>
        <p:txBody>
          <a:bodyPr/>
          <a:lstStyle/>
          <a:p>
            <a:r>
              <a:rPr lang="es-PE" sz="2800" b="1" dirty="0"/>
              <a:t>Fracciones equivalentes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Aprendemos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Marcador de contenido 16"/>
              <p:cNvSpPr>
                <a:spLocks noGrp="1"/>
              </p:cNvSpPr>
              <p:nvPr>
                <p:ph idx="1"/>
              </p:nvPr>
            </p:nvSpPr>
            <p:spPr>
              <a:xfrm>
                <a:off x="753081" y="1945957"/>
                <a:ext cx="9367664" cy="2339162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s-ES" sz="2400" dirty="0">
                    <a:latin typeface="Arial" panose="020B0604020202020204" pitchFamily="34" charset="0"/>
                  </a:rPr>
                  <a:t>Son fracciones de igual valor numérico. Se cumple que: </a:t>
                </a:r>
              </a:p>
              <a:p>
                <a:endParaRPr lang="es-ES" sz="1100" dirty="0">
                  <a:latin typeface="Arial" panose="020B0604020202020204" pitchFamily="34" charset="0"/>
                </a:endParaRPr>
              </a:p>
              <a:p>
                <a:pPr algn="ctr"/>
                <a14:m>
                  <m:oMath xmlns:m="http://schemas.openxmlformats.org/officeDocument/2006/math">
                    <m:f>
                      <m:fPr>
                        <m:ctrlPr>
                          <a:rPr lang="es-PE" sz="2400" b="1" i="1" smtClean="0">
                            <a:solidFill>
                              <a:srgbClr val="8200FF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fPr>
                      <m:num>
                        <m:r>
                          <a:rPr lang="es-PE" sz="2400" b="1" i="1" smtClean="0">
                            <a:solidFill>
                              <a:srgbClr val="8200FF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𝒂</m:t>
                        </m:r>
                      </m:num>
                      <m:den>
                        <m:r>
                          <a:rPr lang="es-PE" sz="2400" b="1" i="1" smtClean="0">
                            <a:solidFill>
                              <a:srgbClr val="8200FF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𝒃</m:t>
                        </m:r>
                      </m:den>
                    </m:f>
                  </m:oMath>
                </a14:m>
                <a:r>
                  <a:rPr lang="es-PE" sz="2400" b="1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 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sz="2400" b="1" i="1" dirty="0" smtClean="0">
                            <a:solidFill>
                              <a:srgbClr val="8200FF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fPr>
                      <m:num>
                        <m:r>
                          <a:rPr lang="es-PE" sz="2400" b="1" i="1" dirty="0" smtClean="0">
                            <a:solidFill>
                              <a:srgbClr val="8200FF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𝒄</m:t>
                        </m:r>
                      </m:num>
                      <m:den>
                        <m:r>
                          <a:rPr lang="es-PE" sz="2400" b="1" i="1" dirty="0" smtClean="0">
                            <a:solidFill>
                              <a:srgbClr val="8200FF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𝒅</m:t>
                        </m:r>
                      </m:den>
                    </m:f>
                  </m:oMath>
                </a14:m>
                <a:r>
                  <a:rPr lang="es-PE" sz="2400" b="1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  a . d = b . c</a:t>
                </a:r>
              </a:p>
              <a:p>
                <a:endParaRPr lang="es-PE" sz="1200" b="1" dirty="0">
                  <a:solidFill>
                    <a:srgbClr val="8200FF"/>
                  </a:solidFill>
                  <a:latin typeface="Arial" panose="020B0604020202020204" pitchFamily="34" charset="0"/>
                  <a:sym typeface="Symbol" panose="05050102010706020507" pitchFamily="18" charset="2"/>
                </a:endParaRPr>
              </a:p>
              <a:p>
                <a:r>
                  <a:rPr lang="es-PE" sz="2400" b="1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Ejemplo: </a:t>
                </a:r>
              </a:p>
              <a:p>
                <a:endParaRPr lang="es-PE" sz="1000" b="1" dirty="0">
                  <a:solidFill>
                    <a:srgbClr val="8200FF"/>
                  </a:solidFill>
                  <a:latin typeface="Arial" panose="020B0604020202020204" pitchFamily="34" charset="0"/>
                  <a:sym typeface="Symbol" panose="05050102010706020507" pitchFamily="18" charset="2"/>
                </a:endParaRPr>
              </a:p>
              <a:p>
                <a:r>
                  <a:rPr lang="es-ES" sz="2400" dirty="0">
                    <a:solidFill>
                      <a:schemeClr val="tx1"/>
                    </a:solidFill>
                    <a:latin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s-ES" sz="2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es-E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9</m:t>
                        </m:r>
                      </m:den>
                    </m:f>
                    <m:r>
                      <a:rPr lang="es-ES" sz="2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  <m:r>
                      <a:rPr lang="es-E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s-ES" sz="2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s-E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9=3</m:t>
                    </m:r>
                    <m:r>
                      <a:rPr lang="es-ES" sz="2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s-E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6</m:t>
                    </m:r>
                  </m:oMath>
                </a14:m>
                <a:endParaRPr lang="es-ES" sz="2400" dirty="0">
                  <a:solidFill>
                    <a:schemeClr val="tx1"/>
                  </a:solidFill>
                  <a:latin typeface="Arial" panose="020B0604020202020204" pitchFamily="34" charset="0"/>
                </a:endParaRPr>
              </a:p>
              <a:p>
                <a:endParaRPr lang="es-PE" sz="1400" dirty="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  <a:p>
                <a:endParaRPr lang="es-PE" sz="1400" dirty="0">
                  <a:latin typeface="Arial" panose="020B0604020202020204" pitchFamily="34" charset="0"/>
                </a:endParaRPr>
              </a:p>
              <a:p>
                <a:endParaRPr lang="es-PE" b="1" dirty="0"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7" name="Marcador de contenido 1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3081" y="1945957"/>
                <a:ext cx="9367664" cy="2339162"/>
              </a:xfrm>
              <a:blipFill>
                <a:blip r:embed="rId2"/>
                <a:stretch>
                  <a:fillRect l="-716" t="-4948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PE" dirty="0">
                <a:latin typeface="Arial" panose="020B0604020202020204" pitchFamily="34" charset="0"/>
              </a:rPr>
              <a:t>[Fracciones equivalentes] Recuperado de: </a:t>
            </a:r>
            <a:r>
              <a:rPr lang="es-PE" dirty="0">
                <a:latin typeface="Arial" panose="020B0604020202020204" pitchFamily="34" charset="0"/>
                <a:hlinkClick r:id="rId3"/>
              </a:rPr>
              <a:t>Ideas en movimiento: Fracciones equivalentes. (quinto) (espaciovirtualenmovimiento.blogspot.com)</a:t>
            </a:r>
            <a:endParaRPr lang="es-PE" dirty="0">
              <a:latin typeface="Arial" panose="020B0604020202020204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943" y="2644928"/>
            <a:ext cx="3553161" cy="300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58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5" name="Marcador de contenido 14"/>
              <p:cNvSpPr>
                <a:spLocks noGrp="1"/>
              </p:cNvSpPr>
              <p:nvPr>
                <p:ph idx="14"/>
              </p:nvPr>
            </p:nvSpPr>
            <p:spPr>
              <a:xfrm>
                <a:off x="6311395" y="2106204"/>
                <a:ext cx="5419393" cy="2062160"/>
              </a:xfrm>
            </p:spPr>
            <p:txBody>
              <a:bodyPr>
                <a:noAutofit/>
              </a:bodyPr>
              <a:lstStyle/>
              <a:p>
                <a:r>
                  <a:rPr lang="es-PE" sz="2400" b="1" dirty="0">
                    <a:latin typeface="Arial" panose="020B0604020202020204" pitchFamily="34" charset="0"/>
                  </a:rPr>
                  <a:t>Amplificación </a:t>
                </a:r>
                <a:endParaRPr lang="es-PE" sz="2000" dirty="0">
                  <a:solidFill>
                    <a:srgbClr val="8200FF"/>
                  </a:solidFill>
                  <a:latin typeface="Arial" panose="020B0604020202020204" pitchFamily="34" charset="0"/>
                  <a:sym typeface="Symbol" panose="05050102010706020507" pitchFamily="18" charset="2"/>
                </a:endParaRPr>
              </a:p>
              <a:p>
                <a:r>
                  <a:rPr lang="es-PE" sz="2000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 </a:t>
                </a:r>
                <a:r>
                  <a:rPr lang="es-ES" sz="2000" dirty="0">
                    <a:latin typeface="Arial" panose="020B0604020202020204" pitchFamily="34" charset="0"/>
                  </a:rPr>
                  <a:t>Consiste en multiplicar los términos de la  fracción por n número. </a:t>
                </a:r>
                <a:r>
                  <a:rPr lang="es-PE" sz="2000" dirty="0">
                    <a:latin typeface="Arial" panose="020B0604020202020204" pitchFamily="34" charset="0"/>
                  </a:rPr>
                  <a:t> </a:t>
                </a:r>
              </a:p>
              <a:p>
                <a:endParaRPr lang="es-PE" sz="2000" b="1" dirty="0">
                  <a:solidFill>
                    <a:srgbClr val="8200FF"/>
                  </a:solidFill>
                  <a:latin typeface="Arial" panose="020B0604020202020204" pitchFamily="34" charset="0"/>
                  <a:sym typeface="Symbol" panose="05050102010706020507" pitchFamily="18" charset="2"/>
                </a:endParaRPr>
              </a:p>
              <a:p>
                <a:r>
                  <a:rPr lang="es-PE" sz="2000" b="1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Ejemplo: </a:t>
                </a:r>
                <a:endParaRPr lang="es-PE" sz="2000" b="1" dirty="0">
                  <a:latin typeface="Arial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E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s-E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s-E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s-E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∙3</m:t>
                          </m:r>
                        </m:num>
                        <m:den>
                          <m:r>
                            <a:rPr lang="es-E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  <m:r>
                            <a:rPr lang="es-E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∙3</m:t>
                          </m:r>
                        </m:den>
                      </m:f>
                      <m:r>
                        <a:rPr lang="es-E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</m:num>
                        <m:den>
                          <m:r>
                            <a:rPr lang="es-E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15</m:t>
                          </m:r>
                        </m:den>
                      </m:f>
                    </m:oMath>
                  </m:oMathPara>
                </a14:m>
                <a:endParaRPr lang="es-PE" sz="2000" dirty="0">
                  <a:latin typeface="Arial" panose="020B0604020202020204" pitchFamily="34" charset="0"/>
                </a:endParaRPr>
              </a:p>
              <a:p>
                <a:r>
                  <a:rPr lang="es-PE" sz="2000" dirty="0">
                    <a:latin typeface="Arial" panose="020B0604020202020204" pitchFamily="34" charset="0"/>
                  </a:rPr>
                  <a:t> </a:t>
                </a:r>
              </a:p>
            </p:txBody>
          </p:sp>
        </mc:Choice>
        <mc:Fallback>
          <p:sp>
            <p:nvSpPr>
              <p:cNvPr id="15" name="Marcador de contenido 1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4"/>
              </p:nvPr>
            </p:nvSpPr>
            <p:spPr>
              <a:xfrm>
                <a:off x="6311395" y="2106204"/>
                <a:ext cx="5419393" cy="2062160"/>
              </a:xfrm>
              <a:blipFill>
                <a:blip r:embed="rId2"/>
                <a:stretch>
                  <a:fillRect l="-1687" t="-3846" b="-15680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Marcador de texto 15"/>
          <p:cNvSpPr>
            <a:spLocks noGrp="1"/>
          </p:cNvSpPr>
          <p:nvPr>
            <p:ph type="body" idx="16"/>
          </p:nvPr>
        </p:nvSpPr>
        <p:spPr>
          <a:xfrm>
            <a:off x="739140" y="1287619"/>
            <a:ext cx="9714115" cy="544038"/>
          </a:xfrm>
        </p:spPr>
        <p:txBody>
          <a:bodyPr>
            <a:normAutofit fontScale="92500"/>
          </a:bodyPr>
          <a:lstStyle/>
          <a:p>
            <a:r>
              <a:rPr lang="es-PE" sz="2800" b="1" dirty="0"/>
              <a:t>Formas de identificar fracciones equivalentes  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2600" dirty="0"/>
              <a:t>Aprendemos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Marcador de contenido 16"/>
              <p:cNvSpPr>
                <a:spLocks noGrp="1"/>
              </p:cNvSpPr>
              <p:nvPr>
                <p:ph idx="1"/>
              </p:nvPr>
            </p:nvSpPr>
            <p:spPr>
              <a:xfrm>
                <a:off x="753081" y="2072957"/>
                <a:ext cx="5017770" cy="2339162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s-PE" b="1" dirty="0">
                    <a:latin typeface="Arial" panose="020B0604020202020204" pitchFamily="34" charset="0"/>
                  </a:rPr>
                  <a:t>Simplificación</a:t>
                </a:r>
              </a:p>
              <a:p>
                <a:endParaRPr lang="es-PE" sz="100" b="1" dirty="0">
                  <a:latin typeface="Arial" panose="020B0604020202020204" pitchFamily="34" charset="0"/>
                </a:endParaRPr>
              </a:p>
              <a:p>
                <a:r>
                  <a:rPr lang="es-PE" sz="1600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</a:t>
                </a:r>
                <a:r>
                  <a:rPr lang="es-PE" sz="2400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 </a:t>
                </a:r>
                <a:r>
                  <a:rPr lang="es-ES" sz="2400" dirty="0">
                    <a:latin typeface="Arial" panose="020B0604020202020204" pitchFamily="34" charset="0"/>
                  </a:rPr>
                  <a:t>Se trata de dividir los términos de la fracción por  un factor común. </a:t>
                </a:r>
              </a:p>
              <a:p>
                <a:endParaRPr lang="es-PE" sz="100" b="1" dirty="0">
                  <a:solidFill>
                    <a:srgbClr val="8200FF"/>
                  </a:solidFill>
                  <a:latin typeface="Arial" panose="020B0604020202020204" pitchFamily="34" charset="0"/>
                  <a:sym typeface="Symbol" panose="05050102010706020507" pitchFamily="18" charset="2"/>
                </a:endParaRPr>
              </a:p>
              <a:p>
                <a:r>
                  <a:rPr lang="es-PE" sz="2400" b="1" dirty="0">
                    <a:solidFill>
                      <a:srgbClr val="8200FF"/>
                    </a:solidFill>
                    <a:latin typeface="Arial" panose="020B0604020202020204" pitchFamily="34" charset="0"/>
                    <a:sym typeface="Symbol" panose="05050102010706020507" pitchFamily="18" charset="2"/>
                  </a:rPr>
                  <a:t>Ejemplo: </a:t>
                </a:r>
                <a:endParaRPr lang="es-PE" sz="2400" b="1" dirty="0">
                  <a:latin typeface="Arial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ES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24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9</m:t>
                          </m:r>
                        </m:num>
                        <m:den>
                          <m:r>
                            <a:rPr lang="es-ES" sz="24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es-ES" sz="24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24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9:3</m:t>
                          </m:r>
                        </m:num>
                        <m:den>
                          <m:r>
                            <a:rPr lang="es-ES" sz="24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12:3</m:t>
                          </m:r>
                        </m:den>
                      </m:f>
                      <m:r>
                        <a:rPr lang="es-ES" sz="24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24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s-ES" sz="24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s-PE" sz="2600" dirty="0">
                  <a:latin typeface="Arial" panose="020B0604020202020204" pitchFamily="34" charset="0"/>
                </a:endParaRPr>
              </a:p>
              <a:p>
                <a:r>
                  <a:rPr lang="es-PE" sz="1400" dirty="0">
                    <a:solidFill>
                      <a:schemeClr val="bg1"/>
                    </a:solidFill>
                    <a:latin typeface="Arial" panose="020B0604020202020204" pitchFamily="34" charset="0"/>
                  </a:rPr>
                  <a:t>Imagen tomada de:</a:t>
                </a:r>
              </a:p>
              <a:p>
                <a:endParaRPr lang="es-PE" sz="1400" dirty="0">
                  <a:latin typeface="Arial" panose="020B0604020202020204" pitchFamily="34" charset="0"/>
                </a:endParaRPr>
              </a:p>
              <a:p>
                <a:endParaRPr lang="es-PE" b="1" dirty="0"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7" name="Marcador de contenido 1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3081" y="2072957"/>
                <a:ext cx="5017770" cy="2339162"/>
              </a:xfrm>
              <a:blipFill>
                <a:blip r:embed="rId3"/>
                <a:stretch>
                  <a:fillRect l="-1944" t="-6250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1077061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9D2303A14EF9B43A7C463568E04D10C" ma:contentTypeVersion="11" ma:contentTypeDescription="Crear nuevo documento." ma:contentTypeScope="" ma:versionID="0f81435806f86a3fc3367c7472e2e5ec">
  <xsd:schema xmlns:xsd="http://www.w3.org/2001/XMLSchema" xmlns:xs="http://www.w3.org/2001/XMLSchema" xmlns:p="http://schemas.microsoft.com/office/2006/metadata/properties" xmlns:ns3="92f665f1-379d-4402-bd07-afabc33bff16" xmlns:ns4="b2f1b6dc-0811-4178-b44e-61abc6c46c0b" targetNamespace="http://schemas.microsoft.com/office/2006/metadata/properties" ma:root="true" ma:fieldsID="6abce332dc5dd6c3cefa26a5ce9b81db" ns3:_="" ns4:_="">
    <xsd:import namespace="92f665f1-379d-4402-bd07-afabc33bff16"/>
    <xsd:import namespace="b2f1b6dc-0811-4178-b44e-61abc6c46c0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f665f1-379d-4402-bd07-afabc33bff1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f1b6dc-0811-4178-b44e-61abc6c46c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4FE58E-FE7F-43F1-BD0D-4A9D60109A8B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92f665f1-379d-4402-bd07-afabc33bff16"/>
    <ds:schemaRef ds:uri="http://schemas.microsoft.com/office/infopath/2007/PartnerControls"/>
    <ds:schemaRef ds:uri="b2f1b6dc-0811-4178-b44e-61abc6c46c0b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3D6E518-7FE5-4386-83CD-D75D39A2C1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f665f1-379d-4402-bd07-afabc33bff16"/>
    <ds:schemaRef ds:uri="b2f1b6dc-0811-4178-b44e-61abc6c46c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4616</TotalTime>
  <Words>595</Words>
  <Application>Microsoft Office PowerPoint</Application>
  <PresentationFormat>Panorámica</PresentationFormat>
  <Paragraphs>145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8" baseType="lpstr">
      <vt:lpstr>Cambria Math</vt:lpstr>
      <vt:lpstr>Arial</vt:lpstr>
      <vt:lpstr>Symbol</vt:lpstr>
      <vt:lpstr>Muller Regular</vt:lpstr>
      <vt:lpstr>Stag Book</vt:lpstr>
      <vt:lpstr>Montserrat</vt:lpstr>
      <vt:lpstr>Calibri</vt:lpstr>
      <vt:lpstr>Muller Light</vt:lpstr>
      <vt:lpstr>Source Sans Pro</vt:lpstr>
      <vt:lpstr>Idat Tema</vt:lpstr>
      <vt:lpstr>Presentación de PowerPoint</vt:lpstr>
      <vt:lpstr>Presentación de PowerPoint</vt:lpstr>
      <vt:lpstr>Presentación de PowerPoint</vt:lpstr>
      <vt:lpstr>Observamos  y respondemos</vt:lpstr>
      <vt:lpstr>Observamos  y respondemos</vt:lpstr>
      <vt:lpstr>Pensamos y respondemos</vt:lpstr>
      <vt:lpstr>Aprendemos</vt:lpstr>
      <vt:lpstr>Aprendemos</vt:lpstr>
      <vt:lpstr>Aprendemos</vt:lpstr>
      <vt:lpstr>Aprendemos</vt:lpstr>
      <vt:lpstr>Aprendemos</vt:lpstr>
      <vt:lpstr>Aprendemos</vt:lpstr>
      <vt:lpstr>Aprendemos</vt:lpstr>
      <vt:lpstr>Presentación de PowerPoint</vt:lpstr>
      <vt:lpstr>Presentación de PowerPoint</vt:lpstr>
      <vt:lpstr>Aplicando lo aprendido</vt:lpstr>
      <vt:lpstr>Verificamos  lo aprendido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IDAT</cp:lastModifiedBy>
  <cp:revision>280</cp:revision>
  <dcterms:created xsi:type="dcterms:W3CDTF">2019-08-23T20:21:46Z</dcterms:created>
  <dcterms:modified xsi:type="dcterms:W3CDTF">2021-07-19T18:07:21Z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0x01010049D2303A14EF9B43A7C463568E04D10C</vt:lpwstr>
  </property>
</Properties>
</file>

<file path=docProps/thumbnail.jpeg>
</file>